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0000"/>
    <a:srgbClr val="800000"/>
    <a:srgbClr val="5B0E01"/>
    <a:srgbClr val="9A0000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8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34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393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0182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28C8570-D3FA-472B-AC3D-FB2A98F0A8C9}" type="datetimeFigureOut">
              <a:rPr lang="en-GB"/>
              <a:pPr>
                <a:defRPr/>
              </a:pPr>
              <a:t>12/10/2016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3B49C3D-0BE0-4CEF-93A4-D24900CF48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286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018212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920AE5D-3E6D-4F7E-8987-24E5E2E37FEE}" type="datetimeFigureOut">
              <a:rPr lang="en-GB"/>
              <a:pPr>
                <a:defRPr/>
              </a:pPr>
              <a:t>12/10/2016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807D081-2B20-424B-956B-8FAD187612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5684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8A52DCA-D5FF-4890-B972-2D55DC70A49E}" type="datetimeFigureOut">
              <a:rPr lang="en-GB"/>
              <a:pPr>
                <a:defRPr/>
              </a:pPr>
              <a:t>12/10/2016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FAB594C-4FEF-46B5-9038-4BA90D9999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5933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5A6522E-2B9A-46AA-A018-7E3191C0296C}" type="datetimeFigureOut">
              <a:rPr lang="en-GB"/>
              <a:pPr>
                <a:defRPr/>
              </a:pPr>
              <a:t>12/10/2016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3795EA1-B995-4AA6-AF68-5FDAE40969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871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9E9DD5D-45EC-4054-AE3E-18539C4CFF46}" type="datetimeFigureOut">
              <a:rPr lang="en-GB"/>
              <a:pPr>
                <a:defRPr/>
              </a:pPr>
              <a:t>12/10/2016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2BEBFE4-25AD-4438-B9EC-2C84EE8AA52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414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Unit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99314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9695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9568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9931400" cy="2852737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9695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65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opic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9931400" cy="2852737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969500" cy="1500187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00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72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8587A52-0B99-4A5B-ABE3-8E9D3B538CE4}" type="datetimeFigureOut">
              <a:rPr lang="en-GB"/>
              <a:pPr>
                <a:defRPr/>
              </a:pPr>
              <a:t>12/10/2016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EE0A949-E080-47C6-9E6B-F86AE6BBFE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993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E625778-ACA6-41FF-8810-F897E26DD138}" type="datetimeFigureOut">
              <a:rPr lang="en-GB"/>
              <a:pPr>
                <a:defRPr/>
              </a:pPr>
              <a:t>12/10/2016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25AC15D-9AD7-44D3-A3ED-98B980DC3A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476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04219E-886E-47F1-A900-6C00CD6F051A}" type="datetimeFigureOut">
              <a:rPr lang="en-GB"/>
              <a:pPr>
                <a:defRPr/>
              </a:pPr>
              <a:t>12/10/2016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B00BD58-421C-49A8-8127-8E88977A59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155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57B4F5E-26B9-4981-855D-C5A8DDEA8383}" type="datetimeFigureOut">
              <a:rPr lang="en-GB"/>
              <a:pPr>
                <a:defRPr/>
              </a:pPr>
              <a:t>12/10/2016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40F1C5F-A4FD-457D-B4C7-51D788C269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979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326188"/>
            <a:ext cx="10552113" cy="43815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Engineering </a:t>
            </a:r>
            <a:r>
              <a:rPr lang="en-US" sz="2000" b="1" spc="300" dirty="0" smtClean="0">
                <a:latin typeface="+mj-lt"/>
              </a:rPr>
              <a:t>Technology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280775" y="0"/>
            <a:ext cx="911225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984885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98679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pic>
        <p:nvPicPr>
          <p:cNvPr id="1030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888" y="6326188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775" y="4833938"/>
            <a:ext cx="9112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3" r:id="rId2"/>
    <p:sldLayoutId id="2147484010" r:id="rId3"/>
    <p:sldLayoutId id="2147484011" r:id="rId4"/>
    <p:sldLayoutId id="2147484012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lnSpc>
          <a:spcPct val="90000"/>
        </a:lnSpc>
        <a:spcBef>
          <a:spcPts val="1000"/>
        </a:spcBef>
        <a:spcAft>
          <a:spcPts val="120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5350" indent="-438150" algn="l" rtl="0" eaLnBrk="0" fontAlgn="base" hangingPunct="0">
        <a:lnSpc>
          <a:spcPct val="90000"/>
        </a:lnSpc>
        <a:spcBef>
          <a:spcPts val="500"/>
        </a:spcBef>
        <a:spcAft>
          <a:spcPts val="600"/>
        </a:spcAft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52550" indent="-361950" algn="l" rtl="0" eaLnBrk="0" fontAlgn="base" hangingPunct="0">
        <a:lnSpc>
          <a:spcPct val="9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730250"/>
            <a:ext cx="38925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113" y="2152650"/>
            <a:ext cx="10537825" cy="35702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000" b="1" dirty="0"/>
              <a:t>TERMS AND CONDITIONS</a:t>
            </a:r>
          </a:p>
          <a:p>
            <a:pPr>
              <a:defRPr/>
            </a:pPr>
            <a:r>
              <a:rPr lang="en-GB" sz="2000" b="1" dirty="0"/>
              <a:t> </a:t>
            </a:r>
            <a:endParaRPr lang="en-GB" sz="2200" b="1" dirty="0"/>
          </a:p>
          <a:p>
            <a:pPr>
              <a:defRPr/>
            </a:pPr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pPr>
              <a:defRPr/>
            </a:pPr>
            <a:r>
              <a:rPr lang="en-GB" sz="2200" b="1" dirty="0"/>
              <a:t> </a:t>
            </a:r>
          </a:p>
          <a:p>
            <a:pPr>
              <a:defRPr/>
            </a:pPr>
            <a:r>
              <a:rPr lang="en-GB" sz="2000" b="1" dirty="0"/>
              <a:t>© Troupant Publishers (Pty) Ltd, 2016</a:t>
            </a:r>
          </a:p>
          <a:p>
            <a:pPr>
              <a:defRPr/>
            </a:pPr>
            <a:r>
              <a:rPr lang="en-GB" sz="2000" b="1" dirty="0"/>
              <a:t>Selected images used under licence from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12438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Portable electric drilling machines</a:t>
            </a:r>
            <a:endParaRPr lang="en-ZA" altLang="en-US" smtClean="0"/>
          </a:p>
        </p:txBody>
      </p:sp>
      <p:pic>
        <p:nvPicPr>
          <p:cNvPr id="235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08113"/>
            <a:ext cx="6375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278063" y="5561013"/>
            <a:ext cx="4106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2.4: A keyless chuck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79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798513" y="149225"/>
            <a:ext cx="10294937" cy="1325563"/>
          </a:xfrm>
        </p:spPr>
        <p:txBody>
          <a:bodyPr/>
          <a:lstStyle/>
          <a:p>
            <a:r>
              <a:rPr lang="en-US" altLang="en-US" smtClean="0"/>
              <a:t>Using an angle grinder</a:t>
            </a:r>
            <a:endParaRPr lang="en-GB" altLang="en-US" smtClean="0"/>
          </a:p>
        </p:txBody>
      </p:sp>
      <p:sp>
        <p:nvSpPr>
          <p:cNvPr id="108547" name="Rectangle 2"/>
          <p:cNvSpPr>
            <a:spLocks noChangeArrowheads="1"/>
          </p:cNvSpPr>
          <p:nvPr/>
        </p:nvSpPr>
        <p:spPr bwMode="auto">
          <a:xfrm>
            <a:off x="8247063" y="5027613"/>
            <a:ext cx="25209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2.99: How to cut a round pipe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157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92238"/>
            <a:ext cx="7005638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0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an orbital sander</a:t>
            </a:r>
          </a:p>
        </p:txBody>
      </p:sp>
      <p:sp>
        <p:nvSpPr>
          <p:cNvPr id="109572" name="Rectangle 1"/>
          <p:cNvSpPr>
            <a:spLocks noChangeArrowheads="1"/>
          </p:cNvSpPr>
          <p:nvPr/>
        </p:nvSpPr>
        <p:spPr bwMode="auto">
          <a:xfrm>
            <a:off x="3268663" y="5580063"/>
            <a:ext cx="5432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2.100: Variable speed switch</a:t>
            </a:r>
          </a:p>
        </p:txBody>
      </p:sp>
      <p:pic>
        <p:nvPicPr>
          <p:cNvPr id="1167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1468438"/>
            <a:ext cx="5065712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30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an orbital sander</a:t>
            </a:r>
          </a:p>
        </p:txBody>
      </p:sp>
      <p:pic>
        <p:nvPicPr>
          <p:cNvPr id="1177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1443038"/>
            <a:ext cx="4641850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Rectangle 5"/>
          <p:cNvSpPr>
            <a:spLocks noChangeArrowheads="1"/>
          </p:cNvSpPr>
          <p:nvPr/>
        </p:nvSpPr>
        <p:spPr bwMode="auto">
          <a:xfrm>
            <a:off x="1646238" y="4946650"/>
            <a:ext cx="32591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2.101: Sanding disk</a:t>
            </a:r>
          </a:p>
        </p:txBody>
      </p:sp>
    </p:spTree>
    <p:extLst>
      <p:ext uri="{BB962C8B-B14F-4D97-AF65-F5344CB8AC3E}">
        <p14:creationId xmlns:p14="http://schemas.microsoft.com/office/powerpoint/2010/main" val="324546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an orbital sander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1487488"/>
            <a:ext cx="38608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1"/>
          <p:cNvSpPr>
            <a:spLocks noChangeArrowheads="1"/>
          </p:cNvSpPr>
          <p:nvPr/>
        </p:nvSpPr>
        <p:spPr bwMode="auto">
          <a:xfrm>
            <a:off x="3451225" y="5505450"/>
            <a:ext cx="4964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2.102: Installing a sanding disk</a:t>
            </a:r>
          </a:p>
        </p:txBody>
      </p:sp>
    </p:spTree>
    <p:extLst>
      <p:ext uri="{BB962C8B-B14F-4D97-AF65-F5344CB8AC3E}">
        <p14:creationId xmlns:p14="http://schemas.microsoft.com/office/powerpoint/2010/main" val="36145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27113"/>
            <a:ext cx="3903663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Using a jigsaw</a:t>
            </a:r>
            <a:endParaRPr lang="en-GB" altLang="en-US" smtClean="0"/>
          </a:p>
        </p:txBody>
      </p:sp>
      <p:sp>
        <p:nvSpPr>
          <p:cNvPr id="112644" name="Rectangle 1"/>
          <p:cNvSpPr>
            <a:spLocks noChangeArrowheads="1"/>
          </p:cNvSpPr>
          <p:nvPr/>
        </p:nvSpPr>
        <p:spPr bwMode="auto">
          <a:xfrm>
            <a:off x="1562100" y="5032375"/>
            <a:ext cx="4078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2.103: Always use</a:t>
            </a:r>
          </a:p>
          <a:p>
            <a:pPr>
              <a:defRPr/>
            </a:pPr>
            <a:r>
              <a:rPr lang="en-GB" altLang="en-US" sz="2400" i="1" dirty="0">
                <a:latin typeface="+mn-lt"/>
              </a:rPr>
              <a:t>sharp blades</a:t>
            </a:r>
          </a:p>
        </p:txBody>
      </p:sp>
    </p:spTree>
    <p:extLst>
      <p:ext uri="{BB962C8B-B14F-4D97-AF65-F5344CB8AC3E}">
        <p14:creationId xmlns:p14="http://schemas.microsoft.com/office/powerpoint/2010/main" val="36471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Using a jigsaws</a:t>
            </a:r>
            <a:endParaRPr lang="en-GB" altLang="en-US" smtClean="0"/>
          </a:p>
        </p:txBody>
      </p:sp>
      <p:sp>
        <p:nvSpPr>
          <p:cNvPr id="113667" name="Rectangle 5"/>
          <p:cNvSpPr>
            <a:spLocks noChangeArrowheads="1"/>
          </p:cNvSpPr>
          <p:nvPr/>
        </p:nvSpPr>
        <p:spPr bwMode="auto">
          <a:xfrm>
            <a:off x="454025" y="4878388"/>
            <a:ext cx="9928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2.104: Unplug the jigsaw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before </a:t>
            </a:r>
            <a:r>
              <a:rPr lang="en-GB" altLang="en-US" sz="2400" i="1" dirty="0">
                <a:latin typeface="+mn-lt"/>
              </a:rPr>
              <a:t>changing blades</a:t>
            </a:r>
          </a:p>
        </p:txBody>
      </p:sp>
      <p:pic>
        <p:nvPicPr>
          <p:cNvPr id="12083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1395413"/>
            <a:ext cx="5822950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40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a bandsaw</a:t>
            </a: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7294563" y="4791075"/>
            <a:ext cx="3598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2.105: Ensure that the blade of a </a:t>
            </a:r>
            <a:r>
              <a:rPr lang="en-US" altLang="en-US" sz="2400" i="1" dirty="0" err="1">
                <a:latin typeface="+mn-lt"/>
              </a:rPr>
              <a:t>bandsaw</a:t>
            </a:r>
            <a:r>
              <a:rPr lang="en-US" altLang="en-US" sz="2400" i="1" dirty="0">
                <a:latin typeface="+mn-lt"/>
              </a:rPr>
              <a:t> is correctly adjusted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218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81163"/>
            <a:ext cx="6494463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7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593725" y="195263"/>
            <a:ext cx="10294938" cy="1325562"/>
          </a:xfrm>
        </p:spPr>
        <p:txBody>
          <a:bodyPr/>
          <a:lstStyle/>
          <a:p>
            <a:r>
              <a:rPr lang="en-GB" altLang="en-US" smtClean="0"/>
              <a:t>Using a bandsaw</a:t>
            </a:r>
          </a:p>
        </p:txBody>
      </p:sp>
      <p:sp>
        <p:nvSpPr>
          <p:cNvPr id="115715" name="Rectangle 4"/>
          <p:cNvSpPr>
            <a:spLocks noChangeArrowheads="1"/>
          </p:cNvSpPr>
          <p:nvPr/>
        </p:nvSpPr>
        <p:spPr bwMode="auto">
          <a:xfrm>
            <a:off x="7923213" y="5133975"/>
            <a:ext cx="3317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2.106: How to use a </a:t>
            </a:r>
            <a:r>
              <a:rPr lang="en-US" altLang="en-US" sz="2400" i="1" dirty="0" err="1">
                <a:latin typeface="+mn-lt"/>
              </a:rPr>
              <a:t>bandsaw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228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520825"/>
            <a:ext cx="6742113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0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a bandsaw</a:t>
            </a:r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636838"/>
            <a:ext cx="109267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06375" y="2095500"/>
            <a:ext cx="7813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Table 2.3: Common causes of blade breakages and remedies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55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pneumatic tools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6276975" y="4938713"/>
            <a:ext cx="6096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2.107: A pneumatic hose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with </a:t>
            </a:r>
            <a:r>
              <a:rPr lang="en-GB" altLang="en-US" sz="2400" i="1" dirty="0">
                <a:latin typeface="+mn-lt"/>
              </a:rPr>
              <a:t>the correct fittings</a:t>
            </a:r>
          </a:p>
        </p:txBody>
      </p:sp>
      <p:sp>
        <p:nvSpPr>
          <p:cNvPr id="117764" name="Rectangle 5"/>
          <p:cNvSpPr>
            <a:spLocks noChangeArrowheads="1"/>
          </p:cNvSpPr>
          <p:nvPr/>
        </p:nvSpPr>
        <p:spPr bwMode="auto">
          <a:xfrm>
            <a:off x="6113463" y="2066925"/>
            <a:ext cx="4470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latin typeface="+mn-lt"/>
              </a:rPr>
              <a:t>The use of pneumatic tools is similar to that of electric power tools.</a:t>
            </a:r>
          </a:p>
        </p:txBody>
      </p:sp>
      <p:pic>
        <p:nvPicPr>
          <p:cNvPr id="1249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741488"/>
            <a:ext cx="5462587" cy="40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35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Portable electric drilling machines</a:t>
            </a: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370263" y="5624513"/>
            <a:ext cx="4576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2.5: The trigger mechanism</a:t>
            </a: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504950"/>
            <a:ext cx="4092575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1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hydraulic tools</a:t>
            </a: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6989763" y="5126038"/>
            <a:ext cx="4040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2.108: Jack stands are used to support a vehicle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259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487488"/>
            <a:ext cx="5837237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Using a hydraulic press</a:t>
            </a:r>
            <a:endParaRPr lang="en-GB" altLang="en-US" smtClean="0"/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671638"/>
            <a:ext cx="4497387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1671638"/>
            <a:ext cx="451643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2"/>
          <p:cNvSpPr>
            <a:spLocks noChangeArrowheads="1"/>
          </p:cNvSpPr>
          <p:nvPr/>
        </p:nvSpPr>
        <p:spPr bwMode="auto">
          <a:xfrm>
            <a:off x="836613" y="5522913"/>
            <a:ext cx="6597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2.109: The operation of a hydraulic press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335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Caring for engineering</a:t>
            </a:r>
            <a:br>
              <a:rPr lang="en-GB" altLang="en-US" smtClean="0"/>
            </a:br>
            <a:r>
              <a:rPr lang="en-GB" altLang="en-US" smtClean="0"/>
              <a:t>power 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2.3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12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Maintenance and care of power </a:t>
            </a:r>
            <a:r>
              <a:rPr lang="en-GB" altLang="en-US" smtClean="0"/>
              <a:t>tools</a:t>
            </a: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838200" y="1690688"/>
            <a:ext cx="97821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A regular maintenance schedule and plan is extremely important.</a:t>
            </a:r>
            <a:endParaRPr lang="en-GB" altLang="en-US" sz="3200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Keep and refer to the maintenance manuals.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All power tools must have a logbook of use.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Handle and store with care.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Store in original storage box to protect from damage.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Store in clean, dry place.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Tools must be kept lubricated to prevent rusting.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en-GB" altLang="en-US" sz="3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1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Caring for drill bits</a:t>
            </a:r>
            <a:endParaRPr lang="en-GB" altLang="en-US" smtClean="0"/>
          </a:p>
        </p:txBody>
      </p:sp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738188" y="1690688"/>
            <a:ext cx="94329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latin typeface="+mn-lt"/>
              </a:rPr>
              <a:t>Learn how to sharpen drill bits to help cut costs.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latin typeface="+mn-lt"/>
              </a:rPr>
              <a:t>Good-quality bits are expensive.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latin typeface="+mn-lt"/>
              </a:rPr>
              <a:t>Keep them in a separate box or case to prevent damage.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latin typeface="+mn-lt"/>
              </a:rPr>
              <a:t>Use a coolant to extend the life of the drill bit and to drill more </a:t>
            </a:r>
            <a:r>
              <a:rPr lang="en-GB" altLang="en-US" dirty="0" smtClean="0">
                <a:latin typeface="+mn-lt"/>
              </a:rPr>
              <a:t>quickly when drilling steel.</a:t>
            </a:r>
          </a:p>
        </p:txBody>
      </p:sp>
    </p:spTree>
    <p:extLst>
      <p:ext uri="{BB962C8B-B14F-4D97-AF65-F5344CB8AC3E}">
        <p14:creationId xmlns:p14="http://schemas.microsoft.com/office/powerpoint/2010/main" val="211847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Caring for drill presses</a:t>
            </a:r>
            <a:endParaRPr lang="en-GB" altLang="en-US" smtClean="0"/>
          </a:p>
        </p:txBody>
      </p:sp>
      <p:sp>
        <p:nvSpPr>
          <p:cNvPr id="93187" name="Rectangle 4"/>
          <p:cNvSpPr>
            <a:spLocks noChangeArrowheads="1"/>
          </p:cNvSpPr>
          <p:nvPr/>
        </p:nvSpPr>
        <p:spPr bwMode="auto">
          <a:xfrm>
            <a:off x="1000125" y="1555750"/>
            <a:ext cx="89265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Periodically lubricate: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The gear-and-rack table elevation mechanism.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The splines (grooves) in the spindle.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The rack (teeth on the quill).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3200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Ensure that the base is properly secured to the workshop floor.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3200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Keep table and column clean at all times.</a:t>
            </a:r>
            <a:endParaRPr lang="en-GB" altLang="en-US" sz="3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675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Caring for grinding wheels</a:t>
            </a:r>
            <a:endParaRPr lang="en-GB" altLang="en-US" smtClean="0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947738" y="1527175"/>
            <a:ext cx="952023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Check new wheels for any transport damage.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Store carefully on wooden racks to prevent damage (use partitions to prevent wheels from tipping over).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Place small wheels in boxes or drawers to prevent them from bumping against one another.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Protect storeroom from moisture and extreme </a:t>
            </a:r>
            <a:r>
              <a:rPr lang="en-GB" altLang="en-US" sz="2800" dirty="0" smtClean="0">
                <a:latin typeface="+mn-lt"/>
              </a:rPr>
              <a:t>temperatures or vibration.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Do not store </a:t>
            </a:r>
            <a:r>
              <a:rPr lang="en-US" altLang="en-US" sz="2800" dirty="0" err="1" smtClean="0">
                <a:latin typeface="+mn-lt"/>
              </a:rPr>
              <a:t>resinoid</a:t>
            </a:r>
            <a:r>
              <a:rPr lang="en-US" altLang="en-US" sz="2800" dirty="0" smtClean="0">
                <a:latin typeface="+mn-lt"/>
              </a:rPr>
              <a:t>-bonded grinding wheels for longer than two to three years. 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Vitrified-bonded grinding wheels can be stored indefinitely.</a:t>
            </a:r>
            <a:endParaRPr lang="en-GB" altLang="en-US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824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Caring for jigsaws and bandsaws</a:t>
            </a:r>
            <a:endParaRPr lang="en-GB" altLang="en-US" smtClean="0"/>
          </a:p>
        </p:txBody>
      </p:sp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966788" y="1558925"/>
            <a:ext cx="87868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Always keep saws clean.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Brush air vents and dust extraction port.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Wipe the casing.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Do not use caustic cleaning solutions to clean the plastic housing.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If excessive sparks are generated, check the carbon brush.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Replace damaged or worn-out components with genuine parts.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Lubricate the blade support roller with </a:t>
            </a:r>
            <a:r>
              <a:rPr lang="en-GB" altLang="en-US" sz="2800" dirty="0" smtClean="0">
                <a:latin typeface="+mn-lt"/>
              </a:rPr>
              <a:t>light machine oil.</a:t>
            </a:r>
          </a:p>
        </p:txBody>
      </p:sp>
    </p:spTree>
    <p:extLst>
      <p:ext uri="{BB962C8B-B14F-4D97-AF65-F5344CB8AC3E}">
        <p14:creationId xmlns:p14="http://schemas.microsoft.com/office/powerpoint/2010/main" val="3456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Caring for pneumatic tools</a:t>
            </a:r>
            <a:endParaRPr lang="en-GB" altLang="en-US" smtClean="0"/>
          </a:p>
        </p:txBody>
      </p:sp>
      <p:sp>
        <p:nvSpPr>
          <p:cNvPr id="96259" name="Rectangle 2"/>
          <p:cNvSpPr>
            <a:spLocks noChangeArrowheads="1"/>
          </p:cNvSpPr>
          <p:nvPr/>
        </p:nvSpPr>
        <p:spPr bwMode="auto">
          <a:xfrm>
            <a:off x="838200" y="1690688"/>
            <a:ext cx="95345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A </a:t>
            </a:r>
            <a:r>
              <a:rPr lang="en-US" altLang="en-US" sz="2800" dirty="0" err="1" smtClean="0">
                <a:latin typeface="+mn-lt"/>
              </a:rPr>
              <a:t>programme</a:t>
            </a:r>
            <a:r>
              <a:rPr lang="en-US" altLang="en-US" sz="2800" dirty="0" smtClean="0">
                <a:latin typeface="+mn-lt"/>
              </a:rPr>
              <a:t> of air-tool maintenance should cover the following: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latin typeface="+mn-lt"/>
              </a:rPr>
              <a:t>Ensure air supply is maintained at the required pressure.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latin typeface="+mn-lt"/>
              </a:rPr>
              <a:t>Regularly check and refill the lubrication.</a:t>
            </a:r>
            <a:endParaRPr lang="en-GB" altLang="en-US" dirty="0" smtClean="0">
              <a:latin typeface="+mn-lt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latin typeface="+mn-lt"/>
              </a:rPr>
              <a:t>Check for any signs of damage.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latin typeface="+mn-lt"/>
              </a:rPr>
              <a:t>Check that the proper attachments or accessories are used.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800" dirty="0" smtClean="0">
                <a:latin typeface="+mn-lt"/>
              </a:rPr>
              <a:t>Do not drag tools by their hoses.</a:t>
            </a:r>
            <a:endParaRPr lang="en-GB" altLang="en-US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809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Caring for hydraulic tools</a:t>
            </a:r>
            <a:endParaRPr lang="en-GB" altLang="en-US" smtClean="0"/>
          </a:p>
        </p:txBody>
      </p:sp>
      <p:sp>
        <p:nvSpPr>
          <p:cNvPr id="97283" name="Rectangle 2"/>
          <p:cNvSpPr>
            <a:spLocks noChangeArrowheads="1"/>
          </p:cNvSpPr>
          <p:nvPr/>
        </p:nvSpPr>
        <p:spPr bwMode="auto">
          <a:xfrm>
            <a:off x="838200" y="1690688"/>
            <a:ext cx="99853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Proper maintenance of jacks is essential for safety.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Lubricate all jacks regularly.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Inspect each jack according to the following </a:t>
            </a:r>
            <a:r>
              <a:rPr lang="en-GB" altLang="en-US" sz="3200"/>
              <a:t>schedule: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Used at one site  </a:t>
            </a:r>
            <a:r>
              <a:rPr lang="en-US" altLang="en-US" sz="3200">
                <a:ea typeface="Calibri" pitchFamily="34" charset="0"/>
                <a:cs typeface="Calibri" pitchFamily="34" charset="0"/>
              </a:rPr>
              <a:t>̶</a:t>
            </a:r>
            <a:r>
              <a:rPr lang="en-US" altLang="en-US" sz="3200"/>
              <a:t>  at least once every six months.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Used outside the workshop  </a:t>
            </a:r>
            <a:r>
              <a:rPr lang="en-US" altLang="en-US" sz="3200">
                <a:ea typeface="Calibri" pitchFamily="34" charset="0"/>
                <a:cs typeface="Calibri" pitchFamily="34" charset="0"/>
              </a:rPr>
              <a:t>̶</a:t>
            </a:r>
            <a:r>
              <a:rPr lang="en-US" altLang="en-US" sz="3200"/>
              <a:t>  when sent out and </a:t>
            </a:r>
            <a:r>
              <a:rPr lang="en-GB" altLang="en-US" sz="3200"/>
              <a:t>when returned.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Abnormal loads  </a:t>
            </a:r>
            <a:r>
              <a:rPr lang="en-US" altLang="en-US" sz="3200">
                <a:ea typeface="Calibri" pitchFamily="34" charset="0"/>
                <a:cs typeface="Calibri" pitchFamily="34" charset="0"/>
              </a:rPr>
              <a:t>̶</a:t>
            </a:r>
            <a:r>
              <a:rPr lang="en-US" altLang="en-US" sz="3200"/>
              <a:t>  before and </a:t>
            </a:r>
            <a:r>
              <a:rPr lang="en-GB" altLang="en-US" sz="3200"/>
              <a:t>immediately after use.</a:t>
            </a:r>
          </a:p>
        </p:txBody>
      </p:sp>
    </p:spTree>
    <p:extLst>
      <p:ext uri="{BB962C8B-B14F-4D97-AF65-F5344CB8AC3E}">
        <p14:creationId xmlns:p14="http://schemas.microsoft.com/office/powerpoint/2010/main" val="220118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Portable electric drilling machines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6089650" y="5470525"/>
            <a:ext cx="4649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2.6: Hammer action switch</a:t>
            </a:r>
          </a:p>
        </p:txBody>
      </p:sp>
      <p:pic>
        <p:nvPicPr>
          <p:cNvPr id="256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1687513"/>
            <a:ext cx="397827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90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Checking the power supply</a:t>
            </a: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1376363" y="5775325"/>
            <a:ext cx="6335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2.110: Terminal arrangement for plugs</a:t>
            </a: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6402388" y="2082800"/>
            <a:ext cx="45148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solidFill>
                  <a:srgbClr val="252525"/>
                </a:solidFill>
                <a:latin typeface="+mn-lt"/>
              </a:rPr>
              <a:t>Power to electrical tools is supplied by means of a three-core cable connected to a three-pin plug.</a:t>
            </a:r>
            <a:endParaRPr lang="en-GB" altLang="en-US" dirty="0" smtClean="0">
              <a:latin typeface="+mn-lt"/>
            </a:endParaRPr>
          </a:p>
        </p:txBody>
      </p:sp>
      <p:pic>
        <p:nvPicPr>
          <p:cNvPr id="13619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435100"/>
            <a:ext cx="4827587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80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26553">
            <a:off x="2695575" y="1030288"/>
            <a:ext cx="57181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Inspecting power tools for defects</a:t>
            </a:r>
            <a:endParaRPr lang="en-GB" altLang="en-US" smtClean="0"/>
          </a:p>
        </p:txBody>
      </p:sp>
      <p:sp>
        <p:nvSpPr>
          <p:cNvPr id="130052" name="Rectangle 2"/>
          <p:cNvSpPr>
            <a:spLocks noChangeArrowheads="1"/>
          </p:cNvSpPr>
          <p:nvPr/>
        </p:nvSpPr>
        <p:spPr bwMode="auto">
          <a:xfrm>
            <a:off x="2624138" y="5395913"/>
            <a:ext cx="6484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2.111: A damaged power cable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5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>
          <a:xfrm>
            <a:off x="838200" y="258763"/>
            <a:ext cx="10294938" cy="1325562"/>
          </a:xfrm>
        </p:spPr>
        <p:txBody>
          <a:bodyPr/>
          <a:lstStyle/>
          <a:p>
            <a:r>
              <a:rPr lang="en-US" altLang="en-US" smtClean="0"/>
              <a:t>Inspecting power tools for defects</a:t>
            </a:r>
            <a:endParaRPr lang="en-GB" altLang="en-US" smtClean="0"/>
          </a:p>
        </p:txBody>
      </p:sp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2676525" y="5770563"/>
            <a:ext cx="7496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2.112: The use of adaptors may result in a fire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3824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1584325"/>
            <a:ext cx="5581650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5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Lubricating power tools</a:t>
            </a:r>
          </a:p>
        </p:txBody>
      </p:sp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6642100" y="1690688"/>
            <a:ext cx="46386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Lubricate  according to the manufacturer’s recommendations.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3200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3200" dirty="0" smtClean="0">
                <a:latin typeface="+mn-lt"/>
              </a:rPr>
              <a:t>A regular lubrication schedule ensures longer life.</a:t>
            </a:r>
            <a:endParaRPr lang="en-GB" altLang="en-US" sz="3200" dirty="0" smtClean="0">
              <a:latin typeface="+mn-lt"/>
            </a:endParaRPr>
          </a:p>
        </p:txBody>
      </p:sp>
      <p:sp>
        <p:nvSpPr>
          <p:cNvPr id="132100" name="Rectangle 3"/>
          <p:cNvSpPr>
            <a:spLocks noChangeArrowheads="1"/>
          </p:cNvSpPr>
          <p:nvPr/>
        </p:nvSpPr>
        <p:spPr bwMode="auto">
          <a:xfrm>
            <a:off x="6642100" y="5486400"/>
            <a:ext cx="3621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2.113: A grease gun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3926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12913"/>
            <a:ext cx="5595938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1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433513"/>
            <a:ext cx="6275387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Lubricating power tools</a:t>
            </a:r>
          </a:p>
        </p:txBody>
      </p:sp>
      <p:sp>
        <p:nvSpPr>
          <p:cNvPr id="133124" name="Rectangle 5"/>
          <p:cNvSpPr>
            <a:spLocks noChangeArrowheads="1"/>
          </p:cNvSpPr>
          <p:nvPr/>
        </p:nvSpPr>
        <p:spPr bwMode="auto">
          <a:xfrm>
            <a:off x="1604963" y="5765800"/>
            <a:ext cx="3549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2.114: An oil can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50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708025"/>
            <a:ext cx="3517900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5514975" y="2381250"/>
            <a:ext cx="50228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dirty="0" smtClean="0">
                <a:latin typeface="+mn-lt"/>
              </a:rPr>
              <a:t>Complete the </a:t>
            </a:r>
            <a:br>
              <a:rPr lang="en-US" altLang="en-US" dirty="0" smtClean="0">
                <a:latin typeface="+mn-lt"/>
              </a:rPr>
            </a:br>
            <a:r>
              <a:rPr lang="en-US" altLang="en-US" b="1" dirty="0" smtClean="0">
                <a:latin typeface="+mn-lt"/>
              </a:rPr>
              <a:t>Summative assessment </a:t>
            </a:r>
            <a:r>
              <a:rPr lang="en-US" altLang="en-US" dirty="0" smtClean="0">
                <a:latin typeface="+mn-lt"/>
              </a:rPr>
              <a:t>on </a:t>
            </a:r>
            <a:r>
              <a:rPr lang="en-US" altLang="en-US" b="1" dirty="0" smtClean="0">
                <a:latin typeface="+mn-lt"/>
              </a:rPr>
              <a:t>page 105 </a:t>
            </a:r>
            <a:r>
              <a:rPr lang="en-US" altLang="en-US" dirty="0" smtClean="0">
                <a:latin typeface="+mn-lt"/>
              </a:rPr>
              <a:t>of the </a:t>
            </a:r>
            <a:r>
              <a:rPr lang="en-US" altLang="en-US" b="1" dirty="0" smtClean="0">
                <a:latin typeface="+mn-lt"/>
              </a:rPr>
              <a:t>Student’s Book</a:t>
            </a:r>
            <a:r>
              <a:rPr lang="en-US" altLang="en-US" dirty="0" smtClean="0">
                <a:latin typeface="+mn-lt"/>
              </a:rPr>
              <a:t>.</a:t>
            </a:r>
            <a:endParaRPr lang="en-GB" altLang="en-US" dirty="0" smtClean="0">
              <a:latin typeface="+mn-lt"/>
            </a:endParaRPr>
          </a:p>
        </p:txBody>
      </p:sp>
      <p:sp>
        <p:nvSpPr>
          <p:cNvPr id="141316" name="Title 1"/>
          <p:cNvSpPr>
            <a:spLocks noGrp="1"/>
          </p:cNvSpPr>
          <p:nvPr>
            <p:ph type="title"/>
          </p:nvPr>
        </p:nvSpPr>
        <p:spPr>
          <a:xfrm>
            <a:off x="4638675" y="365125"/>
            <a:ext cx="6494463" cy="1325563"/>
          </a:xfrm>
        </p:spPr>
        <p:txBody>
          <a:bodyPr/>
          <a:lstStyle/>
          <a:p>
            <a:r>
              <a:rPr lang="en-GB" altLang="en-US" smtClean="0"/>
              <a:t>Summative assessment</a:t>
            </a:r>
          </a:p>
        </p:txBody>
      </p:sp>
    </p:spTree>
    <p:extLst>
      <p:ext uri="{BB962C8B-B14F-4D97-AF65-F5344CB8AC3E}">
        <p14:creationId xmlns:p14="http://schemas.microsoft.com/office/powerpoint/2010/main" val="271249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94938" cy="604838"/>
          </a:xfrm>
        </p:spPr>
        <p:txBody>
          <a:bodyPr/>
          <a:lstStyle/>
          <a:p>
            <a:pPr algn="r"/>
            <a:r>
              <a:rPr lang="en-GB" altLang="en-US" sz="3600" dirty="0" smtClean="0">
                <a:solidFill>
                  <a:srgbClr val="AC0000"/>
                </a:solidFill>
              </a:rPr>
              <a:t>VIDEO: </a:t>
            </a:r>
            <a:r>
              <a:rPr lang="en-US" altLang="en-US" sz="3600" dirty="0" smtClean="0">
                <a:solidFill>
                  <a:srgbClr val="AC0000"/>
                </a:solidFill>
              </a:rPr>
              <a:t>Electric drilling machine</a:t>
            </a:r>
            <a:endParaRPr lang="en-GB" altLang="en-US" sz="3600" dirty="0" smtClean="0">
              <a:solidFill>
                <a:srgbClr val="AC0000"/>
              </a:solidFill>
            </a:endParaRPr>
          </a:p>
        </p:txBody>
      </p:sp>
      <p:pic>
        <p:nvPicPr>
          <p:cNvPr id="3" name="Electric drilling machine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8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304800"/>
            <a:ext cx="572770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722313" y="306388"/>
            <a:ext cx="10294937" cy="1325562"/>
          </a:xfrm>
        </p:spPr>
        <p:txBody>
          <a:bodyPr/>
          <a:lstStyle/>
          <a:p>
            <a:pPr eaLnBrk="1" hangingPunct="1"/>
            <a:r>
              <a:rPr lang="en-US" altLang="en-US" smtClean="0"/>
              <a:t>Parts of a drill bit</a:t>
            </a:r>
            <a:endParaRPr lang="en-GB" altLang="en-US" smtClean="0"/>
          </a:p>
        </p:txBody>
      </p:sp>
      <p:sp>
        <p:nvSpPr>
          <p:cNvPr id="23556" name="Rectangle 1"/>
          <p:cNvSpPr>
            <a:spLocks noChangeArrowheads="1"/>
          </p:cNvSpPr>
          <p:nvPr/>
        </p:nvSpPr>
        <p:spPr bwMode="auto">
          <a:xfrm>
            <a:off x="1417638" y="5518150"/>
            <a:ext cx="4186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2.7: Taper-shank drill bit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76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Types of drill bits</a:t>
            </a:r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2122488" y="5160963"/>
            <a:ext cx="64785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2.8: Different sizes of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twist drill bits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1027113"/>
            <a:ext cx="38608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6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Types of drill bits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735138" y="5278438"/>
            <a:ext cx="5780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2.9: A titanium nitride bit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2970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698500"/>
            <a:ext cx="188595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25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Types of drill bits</a:t>
            </a:r>
            <a:endParaRPr lang="en-GB" altLang="en-US" smtClean="0"/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3541713" y="5368925"/>
            <a:ext cx="3521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2.10: A masonry bit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646238"/>
            <a:ext cx="555307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60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Types of drill bits</a:t>
            </a:r>
            <a:endParaRPr lang="en-GB" altLang="en-US" smtClean="0"/>
          </a:p>
        </p:txBody>
      </p:sp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2743200" y="5451475"/>
            <a:ext cx="412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2.11: A hole saw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3174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866775"/>
            <a:ext cx="2243137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97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Parts of a drill press</a:t>
            </a:r>
            <a:endParaRPr lang="en-GB" altLang="en-US" smtClean="0"/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838200" y="5549900"/>
            <a:ext cx="3235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2.12: A drill press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690688"/>
            <a:ext cx="6319838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18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/>
          <a:lstStyle/>
          <a:p>
            <a:pPr eaLnBrk="1" hangingPunct="1"/>
            <a:r>
              <a:rPr lang="en-US" altLang="en-US" smtClean="0"/>
              <a:t>Engineering Technology</a:t>
            </a:r>
            <a:endParaRPr lang="en-GB" altLang="en-US" smtClean="0"/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1524000" y="4224338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NQF Level 2</a:t>
            </a:r>
            <a:endParaRPr lang="en-GB" altLang="en-US" sz="4000" smtClean="0"/>
          </a:p>
        </p:txBody>
      </p:sp>
      <p:pic>
        <p:nvPicPr>
          <p:cNvPr id="153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730250"/>
            <a:ext cx="38925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4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32313" cy="2101850"/>
          </a:xfrm>
        </p:spPr>
        <p:txBody>
          <a:bodyPr/>
          <a:lstStyle/>
          <a:p>
            <a:r>
              <a:rPr lang="en-GB" altLang="en-US" smtClean="0"/>
              <a:t>Drill-bit holding devices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92088"/>
            <a:ext cx="22352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801813" y="5597525"/>
            <a:ext cx="456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2.13: Types of chucks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41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Drill-bit holding devices</a:t>
            </a:r>
            <a:endParaRPr lang="en-GB" altLang="en-US" smtClean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123825"/>
            <a:ext cx="1922463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3267075" y="5513388"/>
            <a:ext cx="4565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2.14: Sleeves and sockets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9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Drill-bit holding devices</a:t>
            </a:r>
            <a:endParaRPr lang="en-GB" altLang="en-US" smtClean="0"/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1371600"/>
            <a:ext cx="3125788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4783138" y="5037138"/>
            <a:ext cx="6794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2.15: Do not knock the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bit </a:t>
            </a:r>
            <a:r>
              <a:rPr lang="en-GB" altLang="en-US" sz="2400" i="1" dirty="0">
                <a:latin typeface="+mn-lt"/>
              </a:rPr>
              <a:t>with a hammer!</a:t>
            </a:r>
          </a:p>
        </p:txBody>
      </p:sp>
    </p:spTree>
    <p:extLst>
      <p:ext uri="{BB962C8B-B14F-4D97-AF65-F5344CB8AC3E}">
        <p14:creationId xmlns:p14="http://schemas.microsoft.com/office/powerpoint/2010/main" val="22398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246188"/>
            <a:ext cx="6748463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Drill-bit holding devices</a:t>
            </a: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2516188" y="5654675"/>
            <a:ext cx="8616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2.16: Using a drift to remove drill bits and sockets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56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1249363"/>
            <a:ext cx="4895850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Drill-bit holding devices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986463" y="5186363"/>
            <a:ext cx="4521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2.17: Always use a wooden block </a:t>
            </a:r>
            <a:r>
              <a:rPr lang="en-GB" altLang="en-US" sz="2400" i="1" dirty="0">
                <a:latin typeface="+mn-lt"/>
              </a:rPr>
              <a:t>when removing bits</a:t>
            </a:r>
          </a:p>
        </p:txBody>
      </p:sp>
    </p:spTree>
    <p:extLst>
      <p:ext uri="{BB962C8B-B14F-4D97-AF65-F5344CB8AC3E}">
        <p14:creationId xmlns:p14="http://schemas.microsoft.com/office/powerpoint/2010/main" val="366741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Drill-bit holding devices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747963" y="5607050"/>
            <a:ext cx="3878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2.18: Vice in position</a:t>
            </a: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1690688"/>
            <a:ext cx="5595937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78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Clamping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1690688"/>
            <a:ext cx="6942137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2605088" y="5648325"/>
            <a:ext cx="407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2.19: T-nut and T-bolt</a:t>
            </a:r>
          </a:p>
        </p:txBody>
      </p:sp>
    </p:spTree>
    <p:extLst>
      <p:ext uri="{BB962C8B-B14F-4D97-AF65-F5344CB8AC3E}">
        <p14:creationId xmlns:p14="http://schemas.microsoft.com/office/powerpoint/2010/main" val="184460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143000"/>
            <a:ext cx="785177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Clamping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890713" y="5219700"/>
            <a:ext cx="4284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2.20: How to use a clamp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48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Advantages of a drill press compared to a hand drill</a:t>
            </a:r>
            <a:endParaRPr lang="en-GB" dirty="0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989013" y="2044700"/>
            <a:ext cx="9085262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Less effort is required to use.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A vice or clamp can be used to lock the workpiece in place.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GB" altLang="en-US" sz="3200"/>
              <a:t>Safer and more secure.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The angle of the spindle is fixed.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Holes can be drilled accurately and repetitively.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Speed changes.</a:t>
            </a:r>
            <a:endParaRPr lang="en-GB" altLang="en-US" sz="3200"/>
          </a:p>
        </p:txBody>
      </p:sp>
    </p:spTree>
    <p:extLst>
      <p:ext uri="{BB962C8B-B14F-4D97-AF65-F5344CB8AC3E}">
        <p14:creationId xmlns:p14="http://schemas.microsoft.com/office/powerpoint/2010/main" val="1157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Bench grinders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7188"/>
            <a:ext cx="5453062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2"/>
          <p:cNvSpPr>
            <a:spLocks noChangeArrowheads="1"/>
          </p:cNvSpPr>
          <p:nvPr/>
        </p:nvSpPr>
        <p:spPr bwMode="auto">
          <a:xfrm>
            <a:off x="6604000" y="1627188"/>
            <a:ext cx="277177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DIN-Regular"/>
              </a:rPr>
              <a:t>A – Wheel safety cover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DIN-Regular"/>
              </a:rPr>
              <a:t>B – Motor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DIN-Regular"/>
              </a:rPr>
              <a:t>C – Spark shield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DIN-Regular"/>
              </a:rPr>
              <a:t>D – Grinding wheel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DIN-Regular"/>
              </a:rPr>
              <a:t>E – Tool rest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DIN-Regular"/>
              </a:rPr>
              <a:t>F – Motor control switch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DIN-Regular"/>
              </a:rPr>
              <a:t>G – Identification plate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DIN-Regular"/>
              </a:rPr>
              <a:t>H – Power cord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DIN-Regular"/>
              </a:rPr>
              <a:t>I – Machine base</a:t>
            </a:r>
            <a:endParaRPr lang="en-GB" altLang="en-US" sz="1800"/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6499225" y="4930775"/>
            <a:ext cx="4633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2.21: Parts of a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bench grinder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81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Engineering power 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Topic 2</a:t>
            </a:r>
            <a:endParaRPr lang="en-GB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5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Bench grinders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95488"/>
            <a:ext cx="8797925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1403350" y="5018088"/>
            <a:ext cx="5567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2.22: Structure of the abrasive grit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48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Bench grinders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2116138" y="5646738"/>
            <a:ext cx="355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2.23: Coarse grit</a:t>
            </a:r>
          </a:p>
        </p:txBody>
      </p:sp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6308725" y="5646738"/>
            <a:ext cx="2752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2.24: Fine grit</a:t>
            </a:r>
          </a:p>
        </p:txBody>
      </p:sp>
      <p:pic>
        <p:nvPicPr>
          <p:cNvPr id="4506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1604963"/>
            <a:ext cx="164782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604963"/>
            <a:ext cx="171767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99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Angle grinders</a:t>
            </a: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2354263" y="5124450"/>
            <a:ext cx="27574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2.25: Parts of an </a:t>
            </a:r>
            <a:r>
              <a:rPr lang="en-GB" altLang="en-US" sz="2400" i="1" dirty="0">
                <a:latin typeface="+mn-lt"/>
              </a:rPr>
              <a:t>angle grinder</a:t>
            </a:r>
          </a:p>
        </p:txBody>
      </p:sp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869950"/>
            <a:ext cx="5338763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1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Angle grinders</a:t>
            </a:r>
            <a:endParaRPr lang="en-GB" altLang="en-US" smtClean="0"/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2057400" y="5091113"/>
            <a:ext cx="62817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2.26: Wheel guard </a:t>
            </a:r>
            <a:br>
              <a:rPr lang="en-GB" altLang="en-US" sz="2400" i="1" dirty="0">
                <a:latin typeface="+mn-lt"/>
              </a:rPr>
            </a:br>
            <a:r>
              <a:rPr lang="en-GB" altLang="en-US" sz="2400" i="1" dirty="0">
                <a:latin typeface="+mn-lt"/>
              </a:rPr>
              <a:t>removed from grinder</a:t>
            </a:r>
          </a:p>
        </p:txBody>
      </p:sp>
      <p:pic>
        <p:nvPicPr>
          <p:cNvPr id="4710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027113"/>
            <a:ext cx="42291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81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Angle grinders</a:t>
            </a:r>
            <a:endParaRPr lang="en-GB" altLang="en-US" smtClean="0"/>
          </a:p>
        </p:txBody>
      </p:sp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2971800" y="5507038"/>
            <a:ext cx="704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2.27: Auxiliary handle</a:t>
            </a:r>
          </a:p>
        </p:txBody>
      </p:sp>
      <p:pic>
        <p:nvPicPr>
          <p:cNvPr id="481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315913"/>
            <a:ext cx="2947987" cy="565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3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Angle grinders</a:t>
            </a:r>
            <a:endParaRPr lang="en-GB" altLang="en-US" smtClean="0"/>
          </a:p>
        </p:txBody>
      </p:sp>
      <p:pic>
        <p:nvPicPr>
          <p:cNvPr id="491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769938"/>
            <a:ext cx="3686175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2755900" y="5224463"/>
            <a:ext cx="2609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2.28: Trigger</a:t>
            </a:r>
          </a:p>
          <a:p>
            <a:pPr>
              <a:defRPr/>
            </a:pPr>
            <a:r>
              <a:rPr lang="en-GB" altLang="en-US" sz="2400" i="1" dirty="0">
                <a:latin typeface="+mn-lt"/>
              </a:rPr>
              <a:t>with lock lever</a:t>
            </a:r>
          </a:p>
        </p:txBody>
      </p:sp>
    </p:spTree>
    <p:extLst>
      <p:ext uri="{BB962C8B-B14F-4D97-AF65-F5344CB8AC3E}">
        <p14:creationId xmlns:p14="http://schemas.microsoft.com/office/powerpoint/2010/main" val="25915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94938" cy="604838"/>
          </a:xfrm>
        </p:spPr>
        <p:txBody>
          <a:bodyPr/>
          <a:lstStyle/>
          <a:p>
            <a:pPr algn="r"/>
            <a:r>
              <a:rPr lang="en-GB" altLang="en-US" sz="3600" dirty="0" smtClean="0">
                <a:solidFill>
                  <a:srgbClr val="AC0000"/>
                </a:solidFill>
              </a:rPr>
              <a:t>VIDEO: </a:t>
            </a:r>
            <a:r>
              <a:rPr lang="en-US" altLang="en-US" sz="3600" dirty="0" smtClean="0">
                <a:solidFill>
                  <a:srgbClr val="AC0000"/>
                </a:solidFill>
              </a:rPr>
              <a:t>Angle grinder</a:t>
            </a:r>
            <a:endParaRPr lang="en-GB" altLang="en-US" sz="3600" dirty="0" smtClean="0">
              <a:solidFill>
                <a:srgbClr val="AC0000"/>
              </a:solidFill>
            </a:endParaRPr>
          </a:p>
        </p:txBody>
      </p:sp>
      <p:pic>
        <p:nvPicPr>
          <p:cNvPr id="3" name="Angle grinder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9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Orbital sanders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462213" y="5668963"/>
            <a:ext cx="4243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2.29: An orbital sander</a:t>
            </a:r>
          </a:p>
        </p:txBody>
      </p:sp>
      <p:pic>
        <p:nvPicPr>
          <p:cNvPr id="5120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690688"/>
            <a:ext cx="5673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4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Orbital sanders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47900" y="5713413"/>
            <a:ext cx="5822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2.30: Parts of an orbital sander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522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498600"/>
            <a:ext cx="6569075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0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939800"/>
            <a:ext cx="6713538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Jigsaws</a:t>
            </a: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7545388" y="1690688"/>
            <a:ext cx="38957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latin typeface="DIN-Regular"/>
              </a:rPr>
              <a:t>A – Locking button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latin typeface="DIN-Regular"/>
              </a:rPr>
              <a:t>B – Operating switch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latin typeface="DIN-Regular"/>
              </a:rPr>
              <a:t>       with speed controller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latin typeface="DIN-Regular"/>
              </a:rPr>
              <a:t>C – Main lead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latin typeface="DIN-Regular"/>
              </a:rPr>
              <a:t>D – Sight guard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latin typeface="DIN-Regular"/>
              </a:rPr>
              <a:t>E – Saw blade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latin typeface="DIN-Regular"/>
              </a:rPr>
              <a:t>F – Rollers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latin typeface="DIN-Regular"/>
              </a:rPr>
              <a:t>G – Saw shoe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latin typeface="DIN-Regular"/>
              </a:rPr>
              <a:t>H – Allen key holder</a:t>
            </a:r>
            <a:endParaRPr lang="en-GB" altLang="en-US" sz="2400"/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1585913" y="5638800"/>
            <a:ext cx="409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2.31: Parts of a jigsaw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68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Selecting engineering power 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Module 2</a:t>
            </a:r>
            <a:endParaRPr lang="en-GB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568325"/>
            <a:ext cx="5176838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Jigsaws</a:t>
            </a: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3308350" y="5200650"/>
            <a:ext cx="3675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2.32: Jigsaw blades</a:t>
            </a:r>
          </a:p>
        </p:txBody>
      </p:sp>
    </p:spTree>
    <p:extLst>
      <p:ext uri="{BB962C8B-B14F-4D97-AF65-F5344CB8AC3E}">
        <p14:creationId xmlns:p14="http://schemas.microsoft.com/office/powerpoint/2010/main" val="38691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Jigsaws</a:t>
            </a:r>
            <a:endParaRPr lang="en-GB" altLang="en-US" smtClean="0"/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1431925"/>
            <a:ext cx="6961188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2706688" y="5427663"/>
            <a:ext cx="4727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2.33: Teeth milled, side set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423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Jigsaws</a:t>
            </a:r>
            <a:endParaRPr lang="en-GB" altLang="en-US" smtClean="0"/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1235075"/>
            <a:ext cx="7769225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6"/>
          <p:cNvSpPr>
            <a:spLocks noChangeArrowheads="1"/>
          </p:cNvSpPr>
          <p:nvPr/>
        </p:nvSpPr>
        <p:spPr bwMode="auto">
          <a:xfrm>
            <a:off x="2466975" y="5249863"/>
            <a:ext cx="4635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2.34: Teeth milled, wavy set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66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Jigsaws</a:t>
            </a:r>
            <a:endParaRPr lang="en-GB" altLang="en-US" smtClean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379538"/>
            <a:ext cx="6911975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2701925" y="5364163"/>
            <a:ext cx="4745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2.35: Teeth ground, side set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12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Jigsaws</a:t>
            </a:r>
            <a:endParaRPr lang="en-GB" altLang="en-US" smtClean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222375"/>
            <a:ext cx="8526462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540000" y="5400675"/>
            <a:ext cx="6348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2.36: Teeth ground, taper </a:t>
            </a:r>
            <a:r>
              <a:rPr lang="en-GB" altLang="en-US" sz="2400" i="1" dirty="0">
                <a:latin typeface="+mn-lt"/>
              </a:rPr>
              <a:t>ground set</a:t>
            </a:r>
          </a:p>
        </p:txBody>
      </p:sp>
    </p:spTree>
    <p:extLst>
      <p:ext uri="{BB962C8B-B14F-4D97-AF65-F5344CB8AC3E}">
        <p14:creationId xmlns:p14="http://schemas.microsoft.com/office/powerpoint/2010/main" val="254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94938" cy="604838"/>
          </a:xfrm>
        </p:spPr>
        <p:txBody>
          <a:bodyPr/>
          <a:lstStyle/>
          <a:p>
            <a:pPr algn="r"/>
            <a:r>
              <a:rPr lang="en-GB" altLang="en-US" sz="3600" dirty="0" smtClean="0">
                <a:solidFill>
                  <a:srgbClr val="AC0000"/>
                </a:solidFill>
              </a:rPr>
              <a:t>VIDEO: </a:t>
            </a:r>
            <a:r>
              <a:rPr lang="en-US" altLang="en-US" sz="3600" dirty="0" smtClean="0">
                <a:solidFill>
                  <a:srgbClr val="AC0000"/>
                </a:solidFill>
              </a:rPr>
              <a:t>Jigsaw</a:t>
            </a:r>
            <a:endParaRPr lang="en-GB" altLang="en-US" sz="3600" dirty="0" smtClean="0">
              <a:solidFill>
                <a:srgbClr val="AC0000"/>
              </a:solidFill>
            </a:endParaRPr>
          </a:p>
        </p:txBody>
      </p:sp>
      <p:pic>
        <p:nvPicPr>
          <p:cNvPr id="3" name="Jigsaw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8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889000"/>
            <a:ext cx="7256463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Bandsaws</a:t>
            </a:r>
            <a:endParaRPr lang="en-GB" altLang="en-US" smtClean="0"/>
          </a:p>
        </p:txBody>
      </p:sp>
      <p:sp>
        <p:nvSpPr>
          <p:cNvPr id="54276" name="Rectangle 3"/>
          <p:cNvSpPr>
            <a:spLocks noChangeArrowheads="1"/>
          </p:cNvSpPr>
          <p:nvPr/>
        </p:nvSpPr>
        <p:spPr bwMode="auto">
          <a:xfrm>
            <a:off x="1135063" y="4949825"/>
            <a:ext cx="24828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2.37: Parts of a </a:t>
            </a:r>
            <a:r>
              <a:rPr lang="en-US" altLang="en-US" sz="2400" i="1" dirty="0" err="1">
                <a:latin typeface="+mn-lt"/>
              </a:rPr>
              <a:t>bandsaw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31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Selecting pneumatic tools</a:t>
            </a: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838200" y="1849438"/>
            <a:ext cx="992663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/>
              <a:t>Advantages of pneumatic tools over other power tools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000" b="1"/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They are cheaper, safer and easier to maintain.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000"/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They can fit into small spaces.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000"/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They are safer to use  </a:t>
            </a:r>
            <a:r>
              <a:rPr lang="en-US" altLang="en-US" sz="3200">
                <a:ea typeface="Calibri" pitchFamily="34" charset="0"/>
                <a:cs typeface="Calibri" pitchFamily="34" charset="0"/>
              </a:rPr>
              <a:t>̶</a:t>
            </a:r>
            <a:r>
              <a:rPr lang="en-US" altLang="en-US" sz="3200"/>
              <a:t>  is no danger of sparking / fire.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000"/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3200"/>
              <a:t>Higher power to weight ratio.</a:t>
            </a:r>
            <a:endParaRPr lang="en-GB" altLang="en-US" sz="3200"/>
          </a:p>
        </p:txBody>
      </p:sp>
    </p:spTree>
    <p:extLst>
      <p:ext uri="{BB962C8B-B14F-4D97-AF65-F5344CB8AC3E}">
        <p14:creationId xmlns:p14="http://schemas.microsoft.com/office/powerpoint/2010/main" val="299160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527175"/>
            <a:ext cx="6386513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Compressors</a:t>
            </a:r>
          </a:p>
        </p:txBody>
      </p:sp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7415213" y="5038725"/>
            <a:ext cx="3340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2.39: A compressor</a:t>
            </a:r>
          </a:p>
        </p:txBody>
      </p:sp>
    </p:spTree>
    <p:extLst>
      <p:ext uri="{BB962C8B-B14F-4D97-AF65-F5344CB8AC3E}">
        <p14:creationId xmlns:p14="http://schemas.microsoft.com/office/powerpoint/2010/main" val="404495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1423988"/>
            <a:ext cx="87376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Compressed air distribution system</a:t>
            </a:r>
          </a:p>
        </p:txBody>
      </p:sp>
      <p:sp>
        <p:nvSpPr>
          <p:cNvPr id="57348" name="Rectangle 2"/>
          <p:cNvSpPr>
            <a:spLocks noChangeArrowheads="1"/>
          </p:cNvSpPr>
          <p:nvPr/>
        </p:nvSpPr>
        <p:spPr bwMode="auto">
          <a:xfrm>
            <a:off x="349250" y="4667250"/>
            <a:ext cx="2279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2.40: </a:t>
            </a:r>
          </a:p>
          <a:p>
            <a:pPr>
              <a:defRPr/>
            </a:pPr>
            <a:r>
              <a:rPr lang="en-GB" altLang="en-US" sz="2400" i="1" dirty="0">
                <a:latin typeface="+mn-lt"/>
              </a:rPr>
              <a:t>A compressed </a:t>
            </a:r>
          </a:p>
          <a:p>
            <a:pPr>
              <a:defRPr/>
            </a:pPr>
            <a:r>
              <a:rPr lang="en-GB" altLang="en-US" sz="2400" i="1" dirty="0">
                <a:latin typeface="+mn-lt"/>
              </a:rPr>
              <a:t>air distribution system</a:t>
            </a:r>
          </a:p>
        </p:txBody>
      </p:sp>
    </p:spTree>
    <p:extLst>
      <p:ext uri="{BB962C8B-B14F-4D97-AF65-F5344CB8AC3E}">
        <p14:creationId xmlns:p14="http://schemas.microsoft.com/office/powerpoint/2010/main" val="310286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Selecting engineering</a:t>
            </a:r>
            <a:br>
              <a:rPr lang="en-GB" altLang="en-US" smtClean="0"/>
            </a:br>
            <a:r>
              <a:rPr lang="en-GB" altLang="en-US" smtClean="0"/>
              <a:t>power 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2.1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901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1598613"/>
            <a:ext cx="7331075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Pneumatic screwdrivers</a:t>
            </a: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2319338" y="5641975"/>
            <a:ext cx="630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2.41: Pneumatic screwdrivers</a:t>
            </a:r>
          </a:p>
        </p:txBody>
      </p:sp>
    </p:spTree>
    <p:extLst>
      <p:ext uri="{BB962C8B-B14F-4D97-AF65-F5344CB8AC3E}">
        <p14:creationId xmlns:p14="http://schemas.microsoft.com/office/powerpoint/2010/main" val="6134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Pneumatic ratchet wrenches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152525" y="4886325"/>
            <a:ext cx="5632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2.42: A pneumatic ratchet wrench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2598738"/>
            <a:ext cx="825817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76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Pneumatic impact wrenches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7875588" y="4679950"/>
            <a:ext cx="2035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2.43: </a:t>
            </a:r>
          </a:p>
          <a:p>
            <a:pPr>
              <a:defRPr/>
            </a:pPr>
            <a:r>
              <a:rPr lang="en-US" altLang="en-US" sz="2400" i="1" dirty="0">
                <a:latin typeface="+mn-lt"/>
              </a:rPr>
              <a:t>A pneumatic </a:t>
            </a:r>
          </a:p>
          <a:p>
            <a:pPr>
              <a:defRPr/>
            </a:pPr>
            <a:r>
              <a:rPr lang="en-US" altLang="en-US" sz="2400" i="1" dirty="0">
                <a:latin typeface="+mn-lt"/>
              </a:rPr>
              <a:t>impact wrench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522413"/>
            <a:ext cx="65913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Pneumatic drills</a:t>
            </a:r>
          </a:p>
        </p:txBody>
      </p:sp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1765300" y="5129213"/>
            <a:ext cx="37671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2.44: A pneumatic drill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1460500"/>
            <a:ext cx="514667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8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697038"/>
            <a:ext cx="6967538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Pneumatic duster guns</a:t>
            </a:r>
          </a:p>
        </p:txBody>
      </p:sp>
      <p:sp>
        <p:nvSpPr>
          <p:cNvPr id="62468" name="Rectangle 2"/>
          <p:cNvSpPr>
            <a:spLocks noChangeArrowheads="1"/>
          </p:cNvSpPr>
          <p:nvPr/>
        </p:nvSpPr>
        <p:spPr bwMode="auto">
          <a:xfrm>
            <a:off x="2119313" y="5302250"/>
            <a:ext cx="502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2.45: A pneumatic duster gun</a:t>
            </a:r>
          </a:p>
        </p:txBody>
      </p:sp>
    </p:spTree>
    <p:extLst>
      <p:ext uri="{BB962C8B-B14F-4D97-AF65-F5344CB8AC3E}">
        <p14:creationId xmlns:p14="http://schemas.microsoft.com/office/powerpoint/2010/main" val="249273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Pneumatic sanders and polishers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838200" y="5086350"/>
            <a:ext cx="7034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2.46: Parts of a pneumatic sander and polisher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989138"/>
            <a:ext cx="8624887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9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Selecting hydraulic tools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973138" y="1889125"/>
            <a:ext cx="977106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latin typeface="+mn-lt"/>
              </a:rPr>
              <a:t>Hydraulic tools use fluid power to do work.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endParaRPr lang="en-US" altLang="en-US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dirty="0" smtClean="0">
                <a:latin typeface="+mn-lt"/>
              </a:rPr>
              <a:t>The advantage of hydraulic machinery is that a large amount of power can be transferred through small tubes </a:t>
            </a:r>
            <a:r>
              <a:rPr lang="en-GB" altLang="en-US" dirty="0" smtClean="0">
                <a:latin typeface="+mn-lt"/>
              </a:rPr>
              <a:t>and flexible hoses.</a:t>
            </a:r>
          </a:p>
        </p:txBody>
      </p:sp>
    </p:spTree>
    <p:extLst>
      <p:ext uri="{BB962C8B-B14F-4D97-AF65-F5344CB8AC3E}">
        <p14:creationId xmlns:p14="http://schemas.microsoft.com/office/powerpoint/2010/main" val="100096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Hydraulic presses</a:t>
            </a:r>
          </a:p>
        </p:txBody>
      </p:sp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3205163" y="4967288"/>
            <a:ext cx="47704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2.49: Parts of a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hydraulic press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716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0"/>
            <a:ext cx="3895725" cy="62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83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115888"/>
            <a:ext cx="423862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Hydraulic jacks</a:t>
            </a:r>
          </a:p>
        </p:txBody>
      </p:sp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2570163" y="5211763"/>
            <a:ext cx="3979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2.50: A bottle jack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6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94938" cy="604838"/>
          </a:xfrm>
        </p:spPr>
        <p:txBody>
          <a:bodyPr/>
          <a:lstStyle/>
          <a:p>
            <a:pPr algn="r"/>
            <a:r>
              <a:rPr lang="en-GB" altLang="en-US" sz="3600" dirty="0" smtClean="0">
                <a:solidFill>
                  <a:srgbClr val="AC0000"/>
                </a:solidFill>
              </a:rPr>
              <a:t>VIDEO: Hydraulic jack</a:t>
            </a:r>
          </a:p>
        </p:txBody>
      </p:sp>
      <p:pic>
        <p:nvPicPr>
          <p:cNvPr id="3" name="Hydraulic jack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6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Selecting engineering power tools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89013" y="2044700"/>
            <a:ext cx="90852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ZA" altLang="en-US"/>
              <a:t>Appropriate tools for the job.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ZA" altLang="en-US"/>
              <a:t>In good condition before use.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ZA" altLang="en-US"/>
              <a:t>Inspect tools for damage.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ZA" altLang="en-US"/>
              <a:t>Must conform to documents – worksite rules, operating instructions, maintenance schedules, health and safety requirements.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328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1317625"/>
            <a:ext cx="6551613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Hydraulic jacks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7031038" y="5241925"/>
            <a:ext cx="3619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2.51: A trolley jack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011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Other tools in a workshop</a:t>
            </a:r>
            <a:endParaRPr lang="en-GB" altLang="en-US" smtClean="0"/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357188" y="1630363"/>
            <a:ext cx="5765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Table 2.1: Other tools found in a workshop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757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030413"/>
            <a:ext cx="10896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7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engineering</a:t>
            </a:r>
            <a:br>
              <a:rPr lang="en-GB" altLang="en-US" smtClean="0"/>
            </a:br>
            <a:r>
              <a:rPr lang="en-GB" altLang="en-US" smtClean="0"/>
              <a:t>power tools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2.2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208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Safety and engineering power tools</a:t>
            </a:r>
            <a:endParaRPr lang="en-GB" altLang="en-US" smtClean="0"/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2695575" y="3216275"/>
            <a:ext cx="552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2.52: Damaged cables</a:t>
            </a:r>
          </a:p>
        </p:txBody>
      </p:sp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2678113" y="5508625"/>
            <a:ext cx="5294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2.53: Do not join cables like this</a:t>
            </a:r>
          </a:p>
        </p:txBody>
      </p:sp>
      <p:pic>
        <p:nvPicPr>
          <p:cNvPr id="778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1662113"/>
            <a:ext cx="52959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4032250"/>
            <a:ext cx="52768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08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811213" y="42863"/>
            <a:ext cx="10294937" cy="1325562"/>
          </a:xfrm>
        </p:spPr>
        <p:txBody>
          <a:bodyPr/>
          <a:lstStyle/>
          <a:p>
            <a:r>
              <a:rPr lang="en-US" altLang="en-US" smtClean="0"/>
              <a:t>Safety and engineering power tools</a:t>
            </a:r>
            <a:endParaRPr lang="en-GB" altLang="en-US" smtClean="0"/>
          </a:p>
        </p:txBody>
      </p:sp>
      <p:sp>
        <p:nvSpPr>
          <p:cNvPr id="71683" name="Rectangle 11"/>
          <p:cNvSpPr>
            <a:spLocks noChangeArrowheads="1"/>
          </p:cNvSpPr>
          <p:nvPr/>
        </p:nvSpPr>
        <p:spPr bwMode="auto">
          <a:xfrm>
            <a:off x="2786063" y="5459413"/>
            <a:ext cx="8186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2.54: Do not carry or hold a power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tool by its cable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7885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36663"/>
            <a:ext cx="4214813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&quot;No&quot; Symbol 1"/>
          <p:cNvSpPr/>
          <p:nvPr/>
        </p:nvSpPr>
        <p:spPr>
          <a:xfrm>
            <a:off x="3176588" y="1368425"/>
            <a:ext cx="4044950" cy="3806825"/>
          </a:xfrm>
          <a:prstGeom prst="noSmoking">
            <a:avLst>
              <a:gd name="adj" fmla="val 54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Safety and engineering power tools</a:t>
            </a:r>
            <a:endParaRPr lang="en-GB" altLang="en-US" smtClean="0"/>
          </a:p>
        </p:txBody>
      </p:sp>
      <p:sp>
        <p:nvSpPr>
          <p:cNvPr id="72707" name="Rectangle 7"/>
          <p:cNvSpPr>
            <a:spLocks noChangeArrowheads="1"/>
          </p:cNvSpPr>
          <p:nvPr/>
        </p:nvSpPr>
        <p:spPr bwMode="auto">
          <a:xfrm>
            <a:off x="2111375" y="5568950"/>
            <a:ext cx="824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2.56: Examples of personal </a:t>
            </a:r>
            <a:r>
              <a:rPr lang="en-GB" altLang="en-US" sz="2400" i="1" dirty="0">
                <a:latin typeface="+mn-lt"/>
              </a:rPr>
              <a:t>protective equipment</a:t>
            </a:r>
          </a:p>
        </p:txBody>
      </p:sp>
      <p:pic>
        <p:nvPicPr>
          <p:cNvPr id="798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477963"/>
            <a:ext cx="6008688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08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484313"/>
            <a:ext cx="7526338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dirty="0" smtClean="0"/>
              <a:t>Using portable electric drilling machines</a:t>
            </a: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2447925" y="5735638"/>
            <a:ext cx="609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2.58: Punching a hole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39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dirty="0" smtClean="0"/>
              <a:t>Using portable electric drilling machines</a:t>
            </a:r>
          </a:p>
        </p:txBody>
      </p:sp>
      <p:sp>
        <p:nvSpPr>
          <p:cNvPr id="74755" name="Rectangle 4"/>
          <p:cNvSpPr>
            <a:spLocks noChangeArrowheads="1"/>
          </p:cNvSpPr>
          <p:nvPr/>
        </p:nvSpPr>
        <p:spPr bwMode="auto">
          <a:xfrm>
            <a:off x="2252663" y="5278438"/>
            <a:ext cx="74660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2.59: How to use</a:t>
            </a:r>
          </a:p>
          <a:p>
            <a:pPr>
              <a:defRPr/>
            </a:pPr>
            <a:r>
              <a:rPr lang="en-GB" altLang="en-US" sz="2400" i="1" dirty="0">
                <a:latin typeface="+mn-lt"/>
              </a:rPr>
              <a:t>a drilling machine</a:t>
            </a:r>
          </a:p>
        </p:txBody>
      </p:sp>
      <p:pic>
        <p:nvPicPr>
          <p:cNvPr id="8192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404938"/>
            <a:ext cx="3429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1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drill presses</a:t>
            </a:r>
          </a:p>
        </p:txBody>
      </p:sp>
      <p:sp>
        <p:nvSpPr>
          <p:cNvPr id="75779" name="Rectangle 2"/>
          <p:cNvSpPr>
            <a:spLocks noChangeArrowheads="1"/>
          </p:cNvSpPr>
          <p:nvPr/>
        </p:nvSpPr>
        <p:spPr bwMode="auto">
          <a:xfrm>
            <a:off x="6135688" y="5051425"/>
            <a:ext cx="45323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2.60: How to use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a drill press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8294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454150"/>
            <a:ext cx="2930525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13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0"/>
            <a:ext cx="5324475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drill presses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2432050" y="5183188"/>
            <a:ext cx="5305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2.61: How to change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the belt position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511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838200" y="179388"/>
            <a:ext cx="10294938" cy="1325562"/>
          </a:xfrm>
        </p:spPr>
        <p:txBody>
          <a:bodyPr/>
          <a:lstStyle/>
          <a:p>
            <a:pPr eaLnBrk="1" hangingPunct="1"/>
            <a:r>
              <a:rPr lang="en-GB" altLang="en-US" smtClean="0"/>
              <a:t>Portable electric drilling machines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44500" y="5172075"/>
            <a:ext cx="3781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2400" i="1" dirty="0" smtClean="0">
                <a:latin typeface="+mn-lt"/>
              </a:rPr>
              <a:t>Figure 2.1: Parts of a drilling machine</a:t>
            </a:r>
            <a:endParaRPr lang="en-GB" altLang="en-US" sz="2400" dirty="0" smtClean="0">
              <a:latin typeface="+mn-lt"/>
            </a:endParaRP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1398588"/>
            <a:ext cx="610235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66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bench grinders</a:t>
            </a: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885950" y="5200650"/>
            <a:ext cx="5748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2.62: Position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of tool rest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849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1525588"/>
            <a:ext cx="31718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85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Using bench grinders</a:t>
            </a:r>
          </a:p>
        </p:txBody>
      </p:sp>
      <p:sp>
        <p:nvSpPr>
          <p:cNvPr id="78851" name="Rectangle 4"/>
          <p:cNvSpPr>
            <a:spLocks noChangeArrowheads="1"/>
          </p:cNvSpPr>
          <p:nvPr/>
        </p:nvSpPr>
        <p:spPr bwMode="auto">
          <a:xfrm>
            <a:off x="6181725" y="5091113"/>
            <a:ext cx="3968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2.63: How to </a:t>
            </a:r>
            <a:r>
              <a:rPr lang="en-US" altLang="en-US" sz="2400" i="1" dirty="0">
                <a:latin typeface="+mn-lt"/>
              </a:rPr>
              <a:t>grind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a piece of metal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860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1444625"/>
            <a:ext cx="29686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8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1536700"/>
            <a:ext cx="6162675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Using bench grinders</a:t>
            </a:r>
            <a:endParaRPr lang="en-GB" altLang="en-US" smtClean="0"/>
          </a:p>
        </p:txBody>
      </p:sp>
      <p:sp>
        <p:nvSpPr>
          <p:cNvPr id="79876" name="Rectangle 2"/>
          <p:cNvSpPr>
            <a:spLocks noChangeArrowheads="1"/>
          </p:cNvSpPr>
          <p:nvPr/>
        </p:nvSpPr>
        <p:spPr bwMode="auto">
          <a:xfrm>
            <a:off x="744538" y="4538663"/>
            <a:ext cx="57991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2.64: Performing the ring </a:t>
            </a:r>
            <a:br>
              <a:rPr lang="en-US" altLang="en-US" sz="2400" i="1" dirty="0">
                <a:latin typeface="+mn-lt"/>
              </a:rPr>
            </a:br>
            <a:r>
              <a:rPr lang="en-US" altLang="en-US" sz="2400" i="1" dirty="0">
                <a:latin typeface="+mn-lt"/>
              </a:rPr>
              <a:t>test with the handle of a </a:t>
            </a:r>
            <a:r>
              <a:rPr lang="en-GB" altLang="en-US" sz="2400" i="1" dirty="0">
                <a:latin typeface="+mn-lt"/>
              </a:rPr>
              <a:t>screwdriver</a:t>
            </a:r>
          </a:p>
        </p:txBody>
      </p:sp>
    </p:spTree>
    <p:extLst>
      <p:ext uri="{BB962C8B-B14F-4D97-AF65-F5344CB8AC3E}">
        <p14:creationId xmlns:p14="http://schemas.microsoft.com/office/powerpoint/2010/main" val="167306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Using bench grinders</a:t>
            </a:r>
            <a:endParaRPr lang="en-GB" altLang="en-US" smtClean="0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3305175" y="5537200"/>
            <a:ext cx="3162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2.67: Dust masks</a:t>
            </a:r>
          </a:p>
        </p:txBody>
      </p:sp>
      <p:pic>
        <p:nvPicPr>
          <p:cNvPr id="880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1027113"/>
            <a:ext cx="3517900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2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Using bench grinders</a:t>
            </a:r>
            <a:endParaRPr lang="en-GB" altLang="en-US" smtClean="0"/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1838325" y="4759325"/>
            <a:ext cx="3163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2.65: Spindle parts of a bench grinder</a:t>
            </a:r>
          </a:p>
        </p:txBody>
      </p:sp>
      <p:pic>
        <p:nvPicPr>
          <p:cNvPr id="8909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1287463"/>
            <a:ext cx="4989512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5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Using bench grinders</a:t>
            </a:r>
            <a:endParaRPr lang="en-GB" altLang="en-US" smtClean="0"/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2690813" y="5683250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2.66: Mounting a grinding wheel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9011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373188"/>
            <a:ext cx="68580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44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Using a bench grinder to sharpen </a:t>
            </a:r>
            <a:r>
              <a:rPr lang="en-US" dirty="0" smtClean="0"/>
              <a:t>a screwdriver </a:t>
            </a:r>
            <a:endParaRPr lang="en-GB" dirty="0"/>
          </a:p>
        </p:txBody>
      </p:sp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6551613" y="5137150"/>
            <a:ext cx="3890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2.69: Grinding the blade square</a:t>
            </a:r>
            <a:endParaRPr lang="en-GB" altLang="en-US" sz="2400" i="1" dirty="0">
              <a:latin typeface="+mn-lt"/>
            </a:endParaRP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838200" y="5137150"/>
            <a:ext cx="4137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2.68: Aligning the blade against the grinding wall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9114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11350"/>
            <a:ext cx="4465638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1803400"/>
            <a:ext cx="410210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02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3" y="365125"/>
            <a:ext cx="10294937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Using a bench grinder to sharpen a flat chisel</a:t>
            </a:r>
            <a:endParaRPr lang="en-GB" dirty="0"/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3041650" y="5695950"/>
            <a:ext cx="5651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2.70: How to sharpen a flat </a:t>
            </a:r>
            <a:r>
              <a:rPr lang="en-GB" altLang="en-US" sz="2400" i="1" dirty="0">
                <a:latin typeface="+mn-lt"/>
              </a:rPr>
              <a:t>chisel</a:t>
            </a:r>
          </a:p>
        </p:txBody>
      </p:sp>
      <p:pic>
        <p:nvPicPr>
          <p:cNvPr id="9216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422400"/>
            <a:ext cx="5299075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3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3" y="365125"/>
            <a:ext cx="10294937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Using a bench grinder to sharpen a flat chisel</a:t>
            </a:r>
            <a:endParaRPr lang="en-GB" dirty="0"/>
          </a:p>
        </p:txBody>
      </p:sp>
      <p:sp>
        <p:nvSpPr>
          <p:cNvPr id="86019" name="Rectangle 5"/>
          <p:cNvSpPr>
            <a:spLocks noChangeArrowheads="1"/>
          </p:cNvSpPr>
          <p:nvPr/>
        </p:nvSpPr>
        <p:spPr bwMode="auto">
          <a:xfrm>
            <a:off x="3644900" y="5694363"/>
            <a:ext cx="5956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2.71: Move the chisel from </a:t>
            </a:r>
            <a:r>
              <a:rPr lang="en-GB" altLang="en-US" sz="2400" i="1" dirty="0">
                <a:latin typeface="+mn-lt"/>
              </a:rPr>
              <a:t>side to side</a:t>
            </a:r>
          </a:p>
        </p:txBody>
      </p:sp>
      <p:pic>
        <p:nvPicPr>
          <p:cNvPr id="9318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1274763"/>
            <a:ext cx="41544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9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913" y="365125"/>
            <a:ext cx="10294937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Using a bench grinder to sharpen a flat chisel</a:t>
            </a:r>
            <a:endParaRPr lang="en-GB" dirty="0"/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690688"/>
            <a:ext cx="6262688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2"/>
          <p:cNvSpPr>
            <a:spLocks noChangeArrowheads="1"/>
          </p:cNvSpPr>
          <p:nvPr/>
        </p:nvSpPr>
        <p:spPr bwMode="auto">
          <a:xfrm>
            <a:off x="3019425" y="5608638"/>
            <a:ext cx="5713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2.72: Check that the angle is correct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084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403350"/>
            <a:ext cx="678815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Portable electric drilling machines</a:t>
            </a:r>
          </a:p>
        </p:txBody>
      </p:sp>
      <p:sp>
        <p:nvSpPr>
          <p:cNvPr id="18436" name="Rectangle 1"/>
          <p:cNvSpPr>
            <a:spLocks noChangeArrowheads="1"/>
          </p:cNvSpPr>
          <p:nvPr/>
        </p:nvSpPr>
        <p:spPr bwMode="auto">
          <a:xfrm>
            <a:off x="2451100" y="5726113"/>
            <a:ext cx="4092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2.2: A chuck with its key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43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Using a bench grinder to </a:t>
            </a:r>
            <a:r>
              <a:rPr lang="en-US" dirty="0" smtClean="0"/>
              <a:t>grind a </a:t>
            </a:r>
            <a:br>
              <a:rPr lang="en-US" dirty="0" smtClean="0"/>
            </a:br>
            <a:r>
              <a:rPr lang="en-US" dirty="0" smtClean="0"/>
              <a:t>mushroom head</a:t>
            </a:r>
            <a:endParaRPr lang="en-GB" dirty="0"/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568450"/>
            <a:ext cx="4287837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3559175" y="5629275"/>
            <a:ext cx="7529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2.73: Grinding a mushroom head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949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3538"/>
            <a:ext cx="10352088" cy="13271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Using a bench grinder to sharpen </a:t>
            </a:r>
            <a:r>
              <a:rPr lang="en-US" dirty="0" smtClean="0"/>
              <a:t>punches</a:t>
            </a:r>
            <a:endParaRPr lang="en-GB" dirty="0"/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423988"/>
            <a:ext cx="5697537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2"/>
          <p:cNvSpPr>
            <a:spLocks noChangeArrowheads="1"/>
          </p:cNvSpPr>
          <p:nvPr/>
        </p:nvSpPr>
        <p:spPr bwMode="auto">
          <a:xfrm>
            <a:off x="2500313" y="5434013"/>
            <a:ext cx="88407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2.75: Sharpening a </a:t>
            </a:r>
            <a:r>
              <a:rPr lang="en-US" altLang="en-US" sz="2400" i="1" dirty="0" err="1">
                <a:latin typeface="+mn-lt"/>
              </a:rPr>
              <a:t>centre</a:t>
            </a:r>
            <a:r>
              <a:rPr lang="en-US" altLang="en-US" sz="2400" i="1" dirty="0">
                <a:latin typeface="+mn-lt"/>
              </a:rPr>
              <a:t> punch to </a:t>
            </a:r>
            <a:br>
              <a:rPr lang="en-US" altLang="en-US" sz="2400" i="1" dirty="0">
                <a:latin typeface="+mn-lt"/>
              </a:rPr>
            </a:br>
            <a:r>
              <a:rPr lang="en-GB" altLang="en-US" sz="2400" i="1" dirty="0">
                <a:latin typeface="+mn-lt"/>
              </a:rPr>
              <a:t>produce a 90° angle</a:t>
            </a:r>
          </a:p>
        </p:txBody>
      </p:sp>
    </p:spTree>
    <p:extLst>
      <p:ext uri="{BB962C8B-B14F-4D97-AF65-F5344CB8AC3E}">
        <p14:creationId xmlns:p14="http://schemas.microsoft.com/office/powerpoint/2010/main" val="19958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Using a bench grinder to sharpen a twist drill bit</a:t>
            </a:r>
            <a:endParaRPr lang="en-GB" dirty="0"/>
          </a:p>
        </p:txBody>
      </p:sp>
      <p:sp>
        <p:nvSpPr>
          <p:cNvPr id="90117" name="Rectangle 2"/>
          <p:cNvSpPr>
            <a:spLocks noChangeArrowheads="1"/>
          </p:cNvSpPr>
          <p:nvPr/>
        </p:nvSpPr>
        <p:spPr bwMode="auto">
          <a:xfrm>
            <a:off x="1377950" y="4994275"/>
            <a:ext cx="42814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2.76: Standard point angle</a:t>
            </a:r>
          </a:p>
        </p:txBody>
      </p:sp>
      <p:sp>
        <p:nvSpPr>
          <p:cNvPr id="90118" name="Rectangle 3"/>
          <p:cNvSpPr>
            <a:spLocks noChangeArrowheads="1"/>
          </p:cNvSpPr>
          <p:nvPr/>
        </p:nvSpPr>
        <p:spPr bwMode="auto">
          <a:xfrm>
            <a:off x="6100763" y="4994275"/>
            <a:ext cx="4316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2.77: Lip clearance angles</a:t>
            </a:r>
          </a:p>
        </p:txBody>
      </p:sp>
      <p:pic>
        <p:nvPicPr>
          <p:cNvPr id="9728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795463"/>
            <a:ext cx="19907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2143125"/>
            <a:ext cx="35337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Using a bench grinder to sharpen a twist drill bit</a:t>
            </a:r>
            <a:endParaRPr lang="en-GB" dirty="0"/>
          </a:p>
        </p:txBody>
      </p:sp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2608263"/>
            <a:ext cx="9577388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1258888" y="2073275"/>
            <a:ext cx="7288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Table 2.2: Guidelines for point angles and lip clearance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66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>
            <a:spLocks noChangeArrowheads="1"/>
          </p:cNvSpPr>
          <p:nvPr/>
        </p:nvSpPr>
        <p:spPr bwMode="auto">
          <a:xfrm>
            <a:off x="703263" y="4705350"/>
            <a:ext cx="5108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2.78: Starting position showing 59° angle between the wheel and cutting lip</a:t>
            </a:r>
            <a:endParaRPr lang="en-GB" altLang="en-US" sz="2400" i="1" dirty="0">
              <a:latin typeface="+mn-lt"/>
            </a:endParaRPr>
          </a:p>
        </p:txBody>
      </p:sp>
      <p:sp>
        <p:nvSpPr>
          <p:cNvPr id="686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Using a bench grinder to </a:t>
            </a:r>
            <a:r>
              <a:rPr lang="en-US" altLang="en-US" dirty="0" smtClean="0"/>
              <a:t>sharpen a drill bit</a:t>
            </a:r>
            <a:endParaRPr lang="en-GB" altLang="en-US" dirty="0" smtClean="0"/>
          </a:p>
        </p:txBody>
      </p:sp>
      <p:pic>
        <p:nvPicPr>
          <p:cNvPr id="9933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233488"/>
            <a:ext cx="5078412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33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ChangeArrowheads="1"/>
          </p:cNvSpPr>
          <p:nvPr/>
        </p:nvSpPr>
        <p:spPr bwMode="auto">
          <a:xfrm>
            <a:off x="1412875" y="5572125"/>
            <a:ext cx="692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2.79: Keeping the drill bit against the wheel</a:t>
            </a:r>
            <a:endParaRPr lang="en-GB" altLang="en-US" sz="2400" i="1" dirty="0">
              <a:latin typeface="+mn-lt"/>
            </a:endParaRPr>
          </a:p>
        </p:txBody>
      </p:sp>
      <p:sp>
        <p:nvSpPr>
          <p:cNvPr id="686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Using a bench grinder to </a:t>
            </a:r>
            <a:r>
              <a:rPr lang="en-US" altLang="en-US" dirty="0" smtClean="0"/>
              <a:t>sharpen a drill bit</a:t>
            </a:r>
            <a:endParaRPr lang="en-GB" altLang="en-US" dirty="0" smtClean="0"/>
          </a:p>
        </p:txBody>
      </p:sp>
      <p:pic>
        <p:nvPicPr>
          <p:cNvPr id="1003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555750"/>
            <a:ext cx="787717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07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Using a bench grinder </a:t>
            </a:r>
            <a:r>
              <a:rPr lang="en-US" dirty="0" smtClean="0"/>
              <a:t>to </a:t>
            </a:r>
            <a:r>
              <a:rPr lang="en-US" altLang="en-US" dirty="0" smtClean="0"/>
              <a:t>sharpen a twist drill bit</a:t>
            </a:r>
            <a:endParaRPr lang="en-GB" altLang="en-US" dirty="0" smtClean="0"/>
          </a:p>
        </p:txBody>
      </p:sp>
      <p:sp>
        <p:nvSpPr>
          <p:cNvPr id="94211" name="Rectangle 2"/>
          <p:cNvSpPr>
            <a:spLocks noChangeArrowheads="1"/>
          </p:cNvSpPr>
          <p:nvPr/>
        </p:nvSpPr>
        <p:spPr bwMode="auto">
          <a:xfrm>
            <a:off x="2481263" y="5495925"/>
            <a:ext cx="5921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2.80: Grinding from the lip to the heel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0138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1549400"/>
            <a:ext cx="6464300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2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Using a bench grinder </a:t>
            </a:r>
            <a:r>
              <a:rPr lang="en-US" dirty="0" smtClean="0"/>
              <a:t>to </a:t>
            </a:r>
            <a:r>
              <a:rPr lang="en-US" altLang="en-US" dirty="0" smtClean="0"/>
              <a:t>sharpen a twist drill bit</a:t>
            </a:r>
            <a:endParaRPr lang="en-GB" altLang="en-US" dirty="0" smtClean="0"/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2579688" y="5667375"/>
            <a:ext cx="3773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2.81: A 59° drill gauge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024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1165225"/>
            <a:ext cx="3881438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70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Dressing grinding wheels</a:t>
            </a:r>
            <a:endParaRPr lang="en-GB" altLang="en-US" smtClean="0"/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1863725"/>
            <a:ext cx="91186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2"/>
          <p:cNvSpPr>
            <a:spLocks noChangeArrowheads="1"/>
          </p:cNvSpPr>
          <p:nvPr/>
        </p:nvSpPr>
        <p:spPr bwMode="auto">
          <a:xfrm>
            <a:off x="1208088" y="5564188"/>
            <a:ext cx="621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2.82: A loaded grinding wheel</a:t>
            </a:r>
          </a:p>
        </p:txBody>
      </p:sp>
    </p:spTree>
    <p:extLst>
      <p:ext uri="{BB962C8B-B14F-4D97-AF65-F5344CB8AC3E}">
        <p14:creationId xmlns:p14="http://schemas.microsoft.com/office/powerpoint/2010/main" val="33238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Dressing grinding wheels</a:t>
            </a:r>
            <a:endParaRPr lang="en-GB" altLang="en-US" smtClean="0"/>
          </a:p>
        </p:txBody>
      </p:sp>
      <p:pic>
        <p:nvPicPr>
          <p:cNvPr id="1044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16050"/>
            <a:ext cx="5656263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6654800" y="5167313"/>
            <a:ext cx="2692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2.83: Huntington dresser</a:t>
            </a:r>
          </a:p>
        </p:txBody>
      </p:sp>
    </p:spTree>
    <p:extLst>
      <p:ext uri="{BB962C8B-B14F-4D97-AF65-F5344CB8AC3E}">
        <p14:creationId xmlns:p14="http://schemas.microsoft.com/office/powerpoint/2010/main" val="214301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Portable electric drilling machines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263900" y="5673725"/>
            <a:ext cx="3389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2.3: Chuck keys</a:t>
            </a:r>
          </a:p>
        </p:txBody>
      </p:sp>
      <p:pic>
        <p:nvPicPr>
          <p:cNvPr id="2253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1568450"/>
            <a:ext cx="4370387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63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Dressing grinding wheels</a:t>
            </a:r>
            <a:endParaRPr lang="en-GB" altLang="en-US" smtClean="0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852738" y="5405438"/>
            <a:ext cx="4756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2.84: Diamond dresser</a:t>
            </a:r>
          </a:p>
        </p:txBody>
      </p:sp>
      <p:pic>
        <p:nvPicPr>
          <p:cNvPr id="1054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2413"/>
            <a:ext cx="656907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9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Dressing a grinding wheel using a Huntington dresser</a:t>
            </a:r>
            <a:endParaRPr lang="en-GB" dirty="0"/>
          </a:p>
        </p:txBody>
      </p:sp>
      <p:sp>
        <p:nvSpPr>
          <p:cNvPr id="99332" name="Rectangle 2"/>
          <p:cNvSpPr>
            <a:spLocks noChangeArrowheads="1"/>
          </p:cNvSpPr>
          <p:nvPr/>
        </p:nvSpPr>
        <p:spPr bwMode="auto">
          <a:xfrm>
            <a:off x="6334125" y="5140325"/>
            <a:ext cx="6735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2.85: Sliding the dresser</a:t>
            </a:r>
          </a:p>
          <a:p>
            <a:pPr>
              <a:defRPr/>
            </a:pPr>
            <a:r>
              <a:rPr lang="en-GB" altLang="en-US" sz="2400" i="1" dirty="0">
                <a:latin typeface="+mn-lt"/>
              </a:rPr>
              <a:t>along the tool rest</a:t>
            </a:r>
          </a:p>
        </p:txBody>
      </p:sp>
      <p:pic>
        <p:nvPicPr>
          <p:cNvPr id="10650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804988"/>
            <a:ext cx="4476750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7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Dressing a grinding wheel using a Huntington dresser</a:t>
            </a:r>
            <a:endParaRPr lang="en-GB" dirty="0"/>
          </a:p>
        </p:txBody>
      </p:sp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1477963" y="5089525"/>
            <a:ext cx="609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2400" i="1" dirty="0">
                <a:latin typeface="+mn-lt"/>
              </a:rPr>
              <a:t>Figure 2.86: Distance between </a:t>
            </a:r>
          </a:p>
          <a:p>
            <a:pPr>
              <a:defRPr/>
            </a:pPr>
            <a:r>
              <a:rPr lang="en-GB" altLang="en-US" sz="2400" i="1" dirty="0">
                <a:latin typeface="+mn-lt"/>
              </a:rPr>
              <a:t>wheel and tool rest</a:t>
            </a:r>
          </a:p>
        </p:txBody>
      </p:sp>
      <p:pic>
        <p:nvPicPr>
          <p:cNvPr id="1075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1376363"/>
            <a:ext cx="45148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18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Dressing a grinding wheel using a diamond dresser</a:t>
            </a:r>
            <a:endParaRPr lang="en-GB" dirty="0"/>
          </a:p>
        </p:txBody>
      </p:sp>
      <p:sp>
        <p:nvSpPr>
          <p:cNvPr id="101380" name="Rectangle 2"/>
          <p:cNvSpPr>
            <a:spLocks noChangeArrowheads="1"/>
          </p:cNvSpPr>
          <p:nvPr/>
        </p:nvSpPr>
        <p:spPr bwMode="auto">
          <a:xfrm>
            <a:off x="7054850" y="4860925"/>
            <a:ext cx="3108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2.87: How to use </a:t>
            </a:r>
          </a:p>
          <a:p>
            <a:pPr>
              <a:defRPr/>
            </a:pPr>
            <a:r>
              <a:rPr lang="en-US" altLang="en-US" sz="2400" i="1" dirty="0">
                <a:latin typeface="+mn-lt"/>
              </a:rPr>
              <a:t>a diamond dresser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085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1175"/>
            <a:ext cx="605155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4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Angle grinder safety</a:t>
            </a:r>
          </a:p>
        </p:txBody>
      </p:sp>
      <p:sp>
        <p:nvSpPr>
          <p:cNvPr id="102403" name="Rectangle 2"/>
          <p:cNvSpPr>
            <a:spLocks noChangeArrowheads="1"/>
          </p:cNvSpPr>
          <p:nvPr/>
        </p:nvSpPr>
        <p:spPr bwMode="auto">
          <a:xfrm>
            <a:off x="1292225" y="5070475"/>
            <a:ext cx="425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2.88: A chipped disc</a:t>
            </a:r>
            <a:endParaRPr lang="en-GB" altLang="en-US" sz="2400" i="1" dirty="0">
              <a:latin typeface="+mn-lt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6605588" y="5070475"/>
            <a:ext cx="4006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2.90: A worn-out disc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095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933575"/>
            <a:ext cx="3271838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1860550"/>
            <a:ext cx="3198812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3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Angle grinder safety</a:t>
            </a: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1452563" y="4964113"/>
            <a:ext cx="4867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2.89: Never use the grinder if the wheel guard has been removed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1059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906463"/>
            <a:ext cx="4486275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61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Installing a grinding disc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862013" y="4578350"/>
            <a:ext cx="2714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2.91: Attach the disc flange</a:t>
            </a:r>
            <a:endParaRPr lang="en-GB" altLang="en-US" sz="2400" i="1" dirty="0">
              <a:latin typeface="+mn-lt"/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4024313" y="4578350"/>
            <a:ext cx="2868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2.92: Lower the disc flange onto </a:t>
            </a:r>
            <a:r>
              <a:rPr lang="en-GB" altLang="en-US" sz="2400" i="1" dirty="0">
                <a:latin typeface="+mn-lt"/>
              </a:rPr>
              <a:t>the spindle shaft</a:t>
            </a: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7340600" y="4578350"/>
            <a:ext cx="3384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2.93: Insert the disc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1162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611313"/>
            <a:ext cx="2967037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1611313"/>
            <a:ext cx="29495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1581150"/>
            <a:ext cx="299402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2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Installing a grinding disc</a:t>
            </a:r>
          </a:p>
        </p:txBody>
      </p:sp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484188" y="4979988"/>
            <a:ext cx="29416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2.94: Screw on the clamp nut</a:t>
            </a:r>
            <a:endParaRPr lang="en-GB" altLang="en-US" sz="2400" i="1" dirty="0">
              <a:latin typeface="+mn-lt"/>
            </a:endParaRPr>
          </a:p>
        </p:txBody>
      </p:sp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4170363" y="4979988"/>
            <a:ext cx="3052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2.95: Check for excessive play</a:t>
            </a:r>
            <a:endParaRPr lang="en-GB" altLang="en-US" sz="2400" i="1" dirty="0">
              <a:latin typeface="+mn-lt"/>
            </a:endParaRPr>
          </a:p>
        </p:txBody>
      </p:sp>
      <p:sp>
        <p:nvSpPr>
          <p:cNvPr id="105477" name="Rectangle 4"/>
          <p:cNvSpPr>
            <a:spLocks noChangeArrowheads="1"/>
          </p:cNvSpPr>
          <p:nvPr/>
        </p:nvSpPr>
        <p:spPr bwMode="auto">
          <a:xfrm>
            <a:off x="7966075" y="4795838"/>
            <a:ext cx="2786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2.96: Use the wrench to tighten </a:t>
            </a:r>
            <a:r>
              <a:rPr lang="en-GB" altLang="en-US" sz="2400" i="1" dirty="0">
                <a:latin typeface="+mn-lt"/>
              </a:rPr>
              <a:t>the clamp nut</a:t>
            </a:r>
          </a:p>
        </p:txBody>
      </p:sp>
      <p:pic>
        <p:nvPicPr>
          <p:cNvPr id="11264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636713"/>
            <a:ext cx="3433762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1782763"/>
            <a:ext cx="3632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332038"/>
            <a:ext cx="29972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62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Installing a grinding disc</a:t>
            </a:r>
          </a:p>
        </p:txBody>
      </p:sp>
      <p:sp>
        <p:nvSpPr>
          <p:cNvPr id="106499" name="Rectangle 2"/>
          <p:cNvSpPr>
            <a:spLocks noChangeArrowheads="1"/>
          </p:cNvSpPr>
          <p:nvPr/>
        </p:nvSpPr>
        <p:spPr bwMode="auto">
          <a:xfrm>
            <a:off x="6527800" y="4989513"/>
            <a:ext cx="28813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2.97: Tighten the clamp nut</a:t>
            </a:r>
            <a:endParaRPr lang="en-GB" altLang="en-US" sz="2400" i="1" dirty="0">
              <a:latin typeface="+mn-lt"/>
            </a:endParaRPr>
          </a:p>
        </p:txBody>
      </p:sp>
      <p:pic>
        <p:nvPicPr>
          <p:cNvPr id="11366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547813"/>
            <a:ext cx="5226050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6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Installing a grinding disc</a:t>
            </a:r>
          </a:p>
        </p:txBody>
      </p:sp>
      <p:pic>
        <p:nvPicPr>
          <p:cNvPr id="11469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509713"/>
            <a:ext cx="92773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3"/>
          <p:cNvSpPr>
            <a:spLocks noChangeArrowheads="1"/>
          </p:cNvSpPr>
          <p:nvPr/>
        </p:nvSpPr>
        <p:spPr bwMode="auto">
          <a:xfrm>
            <a:off x="950913" y="5408613"/>
            <a:ext cx="91201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i="1" dirty="0">
                <a:latin typeface="+mn-lt"/>
              </a:rPr>
              <a:t>Figure 2.98: The correct positioning of the disc flange and the clamp nut</a:t>
            </a:r>
            <a:endParaRPr lang="en-GB" altLang="en-US" sz="2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09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2009</Words>
  <Application>Microsoft Office PowerPoint</Application>
  <PresentationFormat>Custom</PresentationFormat>
  <Paragraphs>350</Paragraphs>
  <Slides>125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6" baseType="lpstr">
      <vt:lpstr>Office Theme</vt:lpstr>
      <vt:lpstr>PowerPoint Presentation</vt:lpstr>
      <vt:lpstr>Engineering Technology</vt:lpstr>
      <vt:lpstr>Engineering power tools</vt:lpstr>
      <vt:lpstr>Selecting engineering power tools</vt:lpstr>
      <vt:lpstr>Selecting engineering power tools</vt:lpstr>
      <vt:lpstr>Selecting engineering power tools</vt:lpstr>
      <vt:lpstr>Portable electric drilling machines</vt:lpstr>
      <vt:lpstr>Portable electric drilling machines</vt:lpstr>
      <vt:lpstr>Portable electric drilling machines</vt:lpstr>
      <vt:lpstr>Portable electric drilling machines</vt:lpstr>
      <vt:lpstr>Portable electric drilling machines</vt:lpstr>
      <vt:lpstr>Portable electric drilling machines</vt:lpstr>
      <vt:lpstr>VIDEO: Electric drilling machine</vt:lpstr>
      <vt:lpstr>Parts of a drill bit</vt:lpstr>
      <vt:lpstr>Types of drill bits</vt:lpstr>
      <vt:lpstr>Types of drill bits</vt:lpstr>
      <vt:lpstr>Types of drill bits</vt:lpstr>
      <vt:lpstr>Types of drill bits</vt:lpstr>
      <vt:lpstr>Parts of a drill press</vt:lpstr>
      <vt:lpstr>Drill-bit holding devices</vt:lpstr>
      <vt:lpstr>Drill-bit holding devices</vt:lpstr>
      <vt:lpstr>Drill-bit holding devices</vt:lpstr>
      <vt:lpstr>Drill-bit holding devices</vt:lpstr>
      <vt:lpstr>Drill-bit holding devices</vt:lpstr>
      <vt:lpstr>Drill-bit holding devices</vt:lpstr>
      <vt:lpstr>Clamping</vt:lpstr>
      <vt:lpstr>Clamping</vt:lpstr>
      <vt:lpstr>Advantages of a drill press compared to a hand drill</vt:lpstr>
      <vt:lpstr>Bench grinders</vt:lpstr>
      <vt:lpstr>Bench grinders</vt:lpstr>
      <vt:lpstr>Bench grinders</vt:lpstr>
      <vt:lpstr>Angle grinders</vt:lpstr>
      <vt:lpstr>Angle grinders</vt:lpstr>
      <vt:lpstr>Angle grinders</vt:lpstr>
      <vt:lpstr>Angle grinders</vt:lpstr>
      <vt:lpstr>VIDEO: Angle grinder</vt:lpstr>
      <vt:lpstr>Orbital sanders</vt:lpstr>
      <vt:lpstr>Orbital sanders</vt:lpstr>
      <vt:lpstr>Jigsaws</vt:lpstr>
      <vt:lpstr>Jigsaws</vt:lpstr>
      <vt:lpstr>Jigsaws</vt:lpstr>
      <vt:lpstr>Jigsaws</vt:lpstr>
      <vt:lpstr>Jigsaws</vt:lpstr>
      <vt:lpstr>Jigsaws</vt:lpstr>
      <vt:lpstr>VIDEO: Jigsaw</vt:lpstr>
      <vt:lpstr>Bandsaws</vt:lpstr>
      <vt:lpstr>Selecting pneumatic tools</vt:lpstr>
      <vt:lpstr>Compressors</vt:lpstr>
      <vt:lpstr>Compressed air distribution system</vt:lpstr>
      <vt:lpstr>Pneumatic screwdrivers</vt:lpstr>
      <vt:lpstr>Pneumatic ratchet wrenches</vt:lpstr>
      <vt:lpstr>Pneumatic impact wrenches</vt:lpstr>
      <vt:lpstr>Pneumatic drills</vt:lpstr>
      <vt:lpstr>Pneumatic duster guns</vt:lpstr>
      <vt:lpstr>Pneumatic sanders and polishers</vt:lpstr>
      <vt:lpstr>Selecting hydraulic tools</vt:lpstr>
      <vt:lpstr>Hydraulic presses</vt:lpstr>
      <vt:lpstr>Hydraulic jacks</vt:lpstr>
      <vt:lpstr>VIDEO: Hydraulic jack</vt:lpstr>
      <vt:lpstr>Hydraulic jacks</vt:lpstr>
      <vt:lpstr>Other tools in a workshop</vt:lpstr>
      <vt:lpstr>Using engineering power tools</vt:lpstr>
      <vt:lpstr>Safety and engineering power tools</vt:lpstr>
      <vt:lpstr>Safety and engineering power tools</vt:lpstr>
      <vt:lpstr>Safety and engineering power tools</vt:lpstr>
      <vt:lpstr>Using portable electric drilling machines</vt:lpstr>
      <vt:lpstr>Using portable electric drilling machines</vt:lpstr>
      <vt:lpstr>Using drill presses</vt:lpstr>
      <vt:lpstr>Using drill presses</vt:lpstr>
      <vt:lpstr>Using bench grinders</vt:lpstr>
      <vt:lpstr>Using bench grinders</vt:lpstr>
      <vt:lpstr>Using bench grinders</vt:lpstr>
      <vt:lpstr>Using bench grinders</vt:lpstr>
      <vt:lpstr>Using bench grinders</vt:lpstr>
      <vt:lpstr>Using bench grinders</vt:lpstr>
      <vt:lpstr>Using a bench grinder to sharpen a screwdriver </vt:lpstr>
      <vt:lpstr>Using a bench grinder to sharpen a flat chisel</vt:lpstr>
      <vt:lpstr>Using a bench grinder to sharpen a flat chisel</vt:lpstr>
      <vt:lpstr>Using a bench grinder to sharpen a flat chisel</vt:lpstr>
      <vt:lpstr>Using a bench grinder to grind a  mushroom head</vt:lpstr>
      <vt:lpstr>Using a bench grinder to sharpen punches</vt:lpstr>
      <vt:lpstr>Using a bench grinder to sharpen a twist drill bit</vt:lpstr>
      <vt:lpstr>Using a bench grinder to sharpen a twist drill bit</vt:lpstr>
      <vt:lpstr>Using a bench grinder to sharpen a drill bit</vt:lpstr>
      <vt:lpstr>Using a bench grinder to sharpen a drill bit</vt:lpstr>
      <vt:lpstr>Using a bench grinder to sharpen a twist drill bit</vt:lpstr>
      <vt:lpstr>Using a bench grinder to sharpen a twist drill bit</vt:lpstr>
      <vt:lpstr>Dressing grinding wheels</vt:lpstr>
      <vt:lpstr>Dressing grinding wheels</vt:lpstr>
      <vt:lpstr>Dressing grinding wheels</vt:lpstr>
      <vt:lpstr>Dressing a grinding wheel using a Huntington dresser</vt:lpstr>
      <vt:lpstr>Dressing a grinding wheel using a Huntington dresser</vt:lpstr>
      <vt:lpstr>Dressing a grinding wheel using a diamond dresser</vt:lpstr>
      <vt:lpstr>Angle grinder safety</vt:lpstr>
      <vt:lpstr>Angle grinder safety</vt:lpstr>
      <vt:lpstr>Installing a grinding disc</vt:lpstr>
      <vt:lpstr>Installing a grinding disc</vt:lpstr>
      <vt:lpstr>Installing a grinding disc</vt:lpstr>
      <vt:lpstr>Installing a grinding disc</vt:lpstr>
      <vt:lpstr>Using an angle grinder</vt:lpstr>
      <vt:lpstr>Using an orbital sander</vt:lpstr>
      <vt:lpstr>Using an orbital sander</vt:lpstr>
      <vt:lpstr>Using an orbital sander</vt:lpstr>
      <vt:lpstr>Using a jigsaw</vt:lpstr>
      <vt:lpstr>Using a jigsaws</vt:lpstr>
      <vt:lpstr>Using a bandsaw</vt:lpstr>
      <vt:lpstr>Using a bandsaw</vt:lpstr>
      <vt:lpstr>Using a bandsaw</vt:lpstr>
      <vt:lpstr>Using pneumatic tools</vt:lpstr>
      <vt:lpstr>Using hydraulic tools</vt:lpstr>
      <vt:lpstr>Using a hydraulic press</vt:lpstr>
      <vt:lpstr>Caring for engineering power tools</vt:lpstr>
      <vt:lpstr>Maintenance and care of power tools</vt:lpstr>
      <vt:lpstr>Caring for drill bits</vt:lpstr>
      <vt:lpstr>Caring for drill presses</vt:lpstr>
      <vt:lpstr>Caring for grinding wheels</vt:lpstr>
      <vt:lpstr>Caring for jigsaws and bandsaws</vt:lpstr>
      <vt:lpstr>Caring for pneumatic tools</vt:lpstr>
      <vt:lpstr>Caring for hydraulic tools</vt:lpstr>
      <vt:lpstr>Checking the power supply</vt:lpstr>
      <vt:lpstr>Inspecting power tools for defects</vt:lpstr>
      <vt:lpstr>Inspecting power tools for defects</vt:lpstr>
      <vt:lpstr>Lubricating power tools</vt:lpstr>
      <vt:lpstr>Lubricating power tools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Promise</cp:lastModifiedBy>
  <cp:revision>115</cp:revision>
  <dcterms:created xsi:type="dcterms:W3CDTF">2016-06-09T08:18:09Z</dcterms:created>
  <dcterms:modified xsi:type="dcterms:W3CDTF">2016-10-12T12:43:48Z</dcterms:modified>
</cp:coreProperties>
</file>